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9" r:id="rId3"/>
    <p:sldId id="260" r:id="rId4"/>
    <p:sldId id="291" r:id="rId5"/>
    <p:sldId id="292" r:id="rId6"/>
    <p:sldId id="262" r:id="rId7"/>
    <p:sldId id="286" r:id="rId8"/>
    <p:sldId id="301" r:id="rId9"/>
    <p:sldId id="302" r:id="rId10"/>
    <p:sldId id="304" r:id="rId11"/>
    <p:sldId id="293" r:id="rId12"/>
    <p:sldId id="303" r:id="rId13"/>
    <p:sldId id="264" r:id="rId14"/>
    <p:sldId id="305" r:id="rId15"/>
    <p:sldId id="269" r:id="rId16"/>
    <p:sldId id="288" r:id="rId17"/>
    <p:sldId id="275" r:id="rId18"/>
    <p:sldId id="265" r:id="rId19"/>
    <p:sldId id="271" r:id="rId20"/>
    <p:sldId id="272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1D3"/>
    <a:srgbClr val="00B4D2"/>
    <a:srgbClr val="CC99FF"/>
    <a:srgbClr val="00B050"/>
    <a:srgbClr val="E6E6E6"/>
    <a:srgbClr val="9EE0F4"/>
    <a:srgbClr val="83F19D"/>
    <a:srgbClr val="F5A193"/>
    <a:srgbClr val="F99D9D"/>
    <a:srgbClr val="1EE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426" autoAdjust="0"/>
  </p:normalViewPr>
  <p:slideViewPr>
    <p:cSldViewPr snapToGrid="0">
      <p:cViewPr varScale="1">
        <p:scale>
          <a:sx n="69" d="100"/>
          <a:sy n="69" d="100"/>
        </p:scale>
        <p:origin x="78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8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1F0E9C-94A6-D6C0-92B9-DFA0A7E5B8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110FF-3329-4381-D0CD-015B827A51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76BCD-11D4-4139-A496-D9A0E69A142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7A706-F8C6-B8A9-CCEE-650B4D3F1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F7B2E-12A2-E056-A95A-06286B3056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2059A-05DD-4058-99A6-299425DE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33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10BDF-E8A8-4844-9778-CFDC24F2D9BA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9B538-F317-4996-99A6-47CB8AB40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39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9B538-F317-4996-99A6-47CB8AB401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3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9B538-F317-4996-99A6-47CB8AB401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3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9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5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7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2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8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5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7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4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3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7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9183603-5D85-081A-BFBE-848F03A6B903}"/>
              </a:ext>
            </a:extLst>
          </p:cNvPr>
          <p:cNvSpPr/>
          <p:nvPr/>
        </p:nvSpPr>
        <p:spPr>
          <a:xfrm>
            <a:off x="402567" y="528722"/>
            <a:ext cx="11382233" cy="5982080"/>
          </a:xfrm>
          <a:custGeom>
            <a:avLst/>
            <a:gdLst>
              <a:gd name="connsiteX0" fmla="*/ 0 w 11382233"/>
              <a:gd name="connsiteY0" fmla="*/ 997033 h 5982080"/>
              <a:gd name="connsiteX1" fmla="*/ 997033 w 11382233"/>
              <a:gd name="connsiteY1" fmla="*/ 0 h 5982080"/>
              <a:gd name="connsiteX2" fmla="*/ 10385200 w 11382233"/>
              <a:gd name="connsiteY2" fmla="*/ 0 h 5982080"/>
              <a:gd name="connsiteX3" fmla="*/ 11382233 w 11382233"/>
              <a:gd name="connsiteY3" fmla="*/ 997033 h 5982080"/>
              <a:gd name="connsiteX4" fmla="*/ 11382233 w 11382233"/>
              <a:gd name="connsiteY4" fmla="*/ 4985047 h 5982080"/>
              <a:gd name="connsiteX5" fmla="*/ 10385200 w 11382233"/>
              <a:gd name="connsiteY5" fmla="*/ 5982080 h 5982080"/>
              <a:gd name="connsiteX6" fmla="*/ 997033 w 11382233"/>
              <a:gd name="connsiteY6" fmla="*/ 5982080 h 5982080"/>
              <a:gd name="connsiteX7" fmla="*/ 0 w 11382233"/>
              <a:gd name="connsiteY7" fmla="*/ 4985047 h 5982080"/>
              <a:gd name="connsiteX8" fmla="*/ 0 w 11382233"/>
              <a:gd name="connsiteY8" fmla="*/ 997033 h 59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2233" h="5982080" fill="none" extrusionOk="0">
                <a:moveTo>
                  <a:pt x="0" y="997033"/>
                </a:moveTo>
                <a:cubicBezTo>
                  <a:pt x="-105021" y="452917"/>
                  <a:pt x="443911" y="14062"/>
                  <a:pt x="997033" y="0"/>
                </a:cubicBezTo>
                <a:cubicBezTo>
                  <a:pt x="5640895" y="77600"/>
                  <a:pt x="6126496" y="-27269"/>
                  <a:pt x="10385200" y="0"/>
                </a:cubicBezTo>
                <a:cubicBezTo>
                  <a:pt x="10963882" y="-36984"/>
                  <a:pt x="11394397" y="449968"/>
                  <a:pt x="11382233" y="997033"/>
                </a:cubicBezTo>
                <a:cubicBezTo>
                  <a:pt x="11491233" y="1950394"/>
                  <a:pt x="11304024" y="3523955"/>
                  <a:pt x="11382233" y="4985047"/>
                </a:cubicBezTo>
                <a:cubicBezTo>
                  <a:pt x="11298305" y="5502861"/>
                  <a:pt x="10912203" y="5992507"/>
                  <a:pt x="10385200" y="5982080"/>
                </a:cubicBezTo>
                <a:cubicBezTo>
                  <a:pt x="6939328" y="6031257"/>
                  <a:pt x="3992859" y="5859378"/>
                  <a:pt x="997033" y="5982080"/>
                </a:cubicBezTo>
                <a:cubicBezTo>
                  <a:pt x="437257" y="6052199"/>
                  <a:pt x="-50537" y="5579206"/>
                  <a:pt x="0" y="4985047"/>
                </a:cubicBezTo>
                <a:cubicBezTo>
                  <a:pt x="47022" y="3652819"/>
                  <a:pt x="104569" y="2668767"/>
                  <a:pt x="0" y="997033"/>
                </a:cubicBezTo>
                <a:close/>
              </a:path>
              <a:path w="11382233" h="5982080" stroke="0" extrusionOk="0">
                <a:moveTo>
                  <a:pt x="0" y="997033"/>
                </a:moveTo>
                <a:cubicBezTo>
                  <a:pt x="56528" y="439926"/>
                  <a:pt x="541907" y="-6374"/>
                  <a:pt x="997033" y="0"/>
                </a:cubicBezTo>
                <a:cubicBezTo>
                  <a:pt x="5069496" y="-129276"/>
                  <a:pt x="7493232" y="-77778"/>
                  <a:pt x="10385200" y="0"/>
                </a:cubicBezTo>
                <a:cubicBezTo>
                  <a:pt x="10921648" y="-45264"/>
                  <a:pt x="11374573" y="490555"/>
                  <a:pt x="11382233" y="997033"/>
                </a:cubicBezTo>
                <a:cubicBezTo>
                  <a:pt x="11463832" y="2772935"/>
                  <a:pt x="11536533" y="4120030"/>
                  <a:pt x="11382233" y="4985047"/>
                </a:cubicBezTo>
                <a:cubicBezTo>
                  <a:pt x="11421051" y="5617558"/>
                  <a:pt x="10908874" y="5991247"/>
                  <a:pt x="10385200" y="5982080"/>
                </a:cubicBezTo>
                <a:cubicBezTo>
                  <a:pt x="6353768" y="6026300"/>
                  <a:pt x="4133431" y="5952698"/>
                  <a:pt x="997033" y="5982080"/>
                </a:cubicBezTo>
                <a:cubicBezTo>
                  <a:pt x="435148" y="5938897"/>
                  <a:pt x="-26058" y="5529671"/>
                  <a:pt x="0" y="4985047"/>
                </a:cubicBezTo>
                <a:cubicBezTo>
                  <a:pt x="-159954" y="4579520"/>
                  <a:pt x="22140" y="2287868"/>
                  <a:pt x="0" y="997033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76200">
            <a:solidFill>
              <a:srgbClr val="FF9999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FDC6F2D-0169-27DC-E065-9322783759A7}"/>
              </a:ext>
            </a:extLst>
          </p:cNvPr>
          <p:cNvGrpSpPr/>
          <p:nvPr/>
        </p:nvGrpSpPr>
        <p:grpSpPr>
          <a:xfrm>
            <a:off x="905225" y="1617951"/>
            <a:ext cx="10580070" cy="1121983"/>
            <a:chOff x="1770779" y="181003"/>
            <a:chExt cx="9489066" cy="11219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0D39A1-A18F-6D98-CC46-3E1EE473DDC9}"/>
                </a:ext>
              </a:extLst>
            </p:cNvPr>
            <p:cNvSpPr txBox="1"/>
            <p:nvPr/>
          </p:nvSpPr>
          <p:spPr>
            <a:xfrm>
              <a:off x="1770779" y="181003"/>
              <a:ext cx="94890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Hoạt động trải nghiệm</a:t>
              </a:r>
              <a:endParaRPr lang="en-US" sz="6600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0A90548A-5236-07F9-47A8-DBAF8ADDAB1E}"/>
                </a:ext>
              </a:extLst>
            </p:cNvPr>
            <p:cNvSpPr txBox="1"/>
            <p:nvPr/>
          </p:nvSpPr>
          <p:spPr>
            <a:xfrm>
              <a:off x="1881414" y="194990"/>
              <a:ext cx="926779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Hoạt </a:t>
              </a:r>
              <a:r>
                <a:rPr lang="en-US" sz="6600" b="1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động </a:t>
              </a:r>
              <a:r>
                <a:rPr lang="en-US" sz="6600" b="1">
                  <a:ln w="28575">
                    <a:solidFill>
                      <a:srgbClr val="0070C0"/>
                    </a:solidFill>
                  </a:ln>
                  <a:solidFill>
                    <a:srgbClr val="93F2FF"/>
                  </a:solidFill>
                  <a:latin typeface="SVN-Hole Hearted" panose="020B0A06020104020203" pitchFamily="34" charset="0"/>
                </a:rPr>
                <a:t>trải </a:t>
              </a:r>
              <a:r>
                <a:rPr lang="en-US" sz="6600" b="1">
                  <a:ln w="28575">
                    <a:solidFill>
                      <a:srgbClr val="0070C0"/>
                    </a:solidFill>
                  </a:ln>
                  <a:solidFill>
                    <a:srgbClr val="FFCCCC"/>
                  </a:solidFill>
                  <a:latin typeface="SVN-Hole Hearted" panose="020B0A06020104020203" pitchFamily="34" charset="0"/>
                </a:rPr>
                <a:t>nghiệm</a:t>
              </a:r>
              <a:endParaRPr lang="vi-VN" sz="6600" b="1" dirty="0">
                <a:ln w="28575">
                  <a:solidFill>
                    <a:srgbClr val="0070C0"/>
                  </a:solidFill>
                </a:ln>
                <a:solidFill>
                  <a:srgbClr val="FFCCCC"/>
                </a:solidFill>
              </a:endParaRPr>
            </a:p>
          </p:txBody>
        </p: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A48DFE4-366C-03AC-730A-CC0708926653}"/>
              </a:ext>
            </a:extLst>
          </p:cNvPr>
          <p:cNvSpPr txBox="1"/>
          <p:nvPr/>
        </p:nvSpPr>
        <p:spPr>
          <a:xfrm>
            <a:off x="504144" y="-52635"/>
            <a:ext cx="11382232" cy="1679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0" b="1" dirty="0">
                <a:ln w="12700">
                  <a:noFill/>
                </a:ln>
                <a:latin typeface="UTM Edwardian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F4C1D274-8B8A-4B44-396B-6CEB68909055}"/>
              </a:ext>
            </a:extLst>
          </p:cNvPr>
          <p:cNvSpPr txBox="1"/>
          <p:nvPr/>
        </p:nvSpPr>
        <p:spPr>
          <a:xfrm rot="20854898">
            <a:off x="697881" y="3258498"/>
            <a:ext cx="2703181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Chủ đề 8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09A61C8F-8DF1-C328-7156-D2E0B48A8163}"/>
              </a:ext>
            </a:extLst>
          </p:cNvPr>
          <p:cNvSpPr txBox="1"/>
          <p:nvPr/>
        </p:nvSpPr>
        <p:spPr>
          <a:xfrm>
            <a:off x="1028580" y="3197220"/>
            <a:ext cx="10808942" cy="142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>
                <a:ln w="28575">
                  <a:solidFill>
                    <a:srgbClr val="002060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Em và cuộc sống xanh</a:t>
            </a: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909B8-F76C-763E-4BE5-71070BC7C489}"/>
              </a:ext>
            </a:extLst>
          </p:cNvPr>
          <p:cNvSpPr txBox="1"/>
          <p:nvPr/>
        </p:nvSpPr>
        <p:spPr>
          <a:xfrm>
            <a:off x="3044906" y="4765527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Tuần 30</a:t>
            </a:r>
            <a:endParaRPr lang="en-US" sz="40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Duepuntozero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052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/>
      <p:bldP spid="2" grpId="0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9A00-9094-1BF4-2F8D-1C5EC9F7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F844D-B987-AA98-B133-980F28F7C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53019733-D364-3ED4-8997-22AB858CD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-1524" y="-2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B9D29-786D-3B48-C7FC-5A71E2B1F0DD}"/>
              </a:ext>
            </a:extLst>
          </p:cNvPr>
          <p:cNvSpPr/>
          <p:nvPr/>
        </p:nvSpPr>
        <p:spPr>
          <a:xfrm>
            <a:off x="271769" y="418518"/>
            <a:ext cx="11645413" cy="60209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609179-E8F9-E7D1-96CE-1348304061B4}"/>
              </a:ext>
            </a:extLst>
          </p:cNvPr>
          <p:cNvSpPr txBox="1"/>
          <p:nvPr/>
        </p:nvSpPr>
        <p:spPr>
          <a:xfrm>
            <a:off x="835152" y="418518"/>
            <a:ext cx="105155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>
                <a:solidFill>
                  <a:srgbClr val="FF0000"/>
                </a:solidFill>
                <a:latin typeface="SVN-Apple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Một số kĩ năng khi tìm hiểu thực trạng vệ sinh trường lớp: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A2DBD-010A-7926-8CAD-3C13496D0695}"/>
              </a:ext>
            </a:extLst>
          </p:cNvPr>
          <p:cNvSpPr txBox="1"/>
          <p:nvPr/>
        </p:nvSpPr>
        <p:spPr>
          <a:xfrm>
            <a:off x="360723" y="2172844"/>
            <a:ext cx="114583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Quan sát khu vực được quy định để tập kết rác của nhà trường, thùng rác công cộng…</a:t>
            </a:r>
          </a:p>
          <a:p>
            <a:pPr algn="just"/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Khi chụp ảnh cần chọn góc máy để lột tả rõ nhất hiện trạng.</a:t>
            </a:r>
          </a:p>
          <a:p>
            <a:pPr algn="just"/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Khi trao đổi với mọi người cần ghi chép tỉ mỉ, cẩn thận, đặc biệt chú ý đến các con số.</a:t>
            </a:r>
          </a:p>
          <a:p>
            <a:pPr algn="just"/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Chú ý tìm hiểu nguyên nhân.</a:t>
            </a:r>
            <a:endParaRPr lang="vi-VN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4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81D3D-67BD-D875-5508-FE260974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F3B0-36D3-04CF-F246-429109748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0666B07A-A95D-E961-A8E9-3737D7760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-1524" y="-2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962883-E0D9-052F-F4C6-F820DCDD80C6}"/>
              </a:ext>
            </a:extLst>
          </p:cNvPr>
          <p:cNvSpPr/>
          <p:nvPr/>
        </p:nvSpPr>
        <p:spPr>
          <a:xfrm>
            <a:off x="271769" y="418518"/>
            <a:ext cx="11645413" cy="60209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CE996-F50B-4B4C-A788-F30CD8E5EE63}"/>
              </a:ext>
            </a:extLst>
          </p:cNvPr>
          <p:cNvSpPr txBox="1"/>
          <p:nvPr/>
        </p:nvSpPr>
        <p:spPr>
          <a:xfrm>
            <a:off x="437746" y="398026"/>
            <a:ext cx="114794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SVN-Apple" panose="02040603050506020204" pitchFamily="18" charset="0"/>
              </a:rPr>
              <a:t>2. Xác định nguyên nhân của các vấn đề cần điều chỉnh và đề xuất biện pháp làm cho trường, lớp sạch đẹp hơn.</a:t>
            </a:r>
            <a:endParaRPr lang="en-US" sz="5400" b="1" dirty="0">
              <a:solidFill>
                <a:srgbClr val="FF0000"/>
              </a:solidFill>
              <a:latin typeface="SVN-Apple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6CB78-8AD2-5F3A-CCD0-9CB9102DE18E}"/>
              </a:ext>
            </a:extLst>
          </p:cNvPr>
          <p:cNvSpPr txBox="1"/>
          <p:nvPr/>
        </p:nvSpPr>
        <p:spPr>
          <a:xfrm>
            <a:off x="2622128" y="2469098"/>
            <a:ext cx="1680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400" b="1">
              <a:solidFill>
                <a:srgbClr val="CC99FF"/>
              </a:solidFill>
              <a:latin typeface="UVN Banh Mi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21622-4EB8-3BA3-F8B3-B80A5DF00E33}"/>
              </a:ext>
            </a:extLst>
          </p:cNvPr>
          <p:cNvSpPr txBox="1"/>
          <p:nvPr/>
        </p:nvSpPr>
        <p:spPr>
          <a:xfrm>
            <a:off x="1665797" y="3075693"/>
            <a:ext cx="8854310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800" b="1">
                <a:solidFill>
                  <a:srgbClr val="CC99FF"/>
                </a:solidFill>
                <a:latin typeface="UVN Banh Mi" pitchFamily="2" charset="0"/>
              </a:rPr>
              <a:t>Ví dụ:</a:t>
            </a:r>
            <a:endParaRPr lang="en-US" sz="4800" b="1" i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 nhân: </a:t>
            </a:r>
            <a:r>
              <a:rPr lang="vi-VN" sz="3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 sinh còn vứt rác bừa bãi trên sân trường</a:t>
            </a:r>
            <a:r>
              <a:rPr lang="en-US" sz="3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0" i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Biện pháp: </a:t>
            </a:r>
            <a:r>
              <a:rPr lang="vi-VN" sz="3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ra các quy định nhắc nhở, răn đe học sinh. Phạt các hành vi vứt rác bừa bãi.</a:t>
            </a:r>
          </a:p>
        </p:txBody>
      </p:sp>
    </p:spTree>
    <p:extLst>
      <p:ext uri="{BB962C8B-B14F-4D97-AF65-F5344CB8AC3E}">
        <p14:creationId xmlns:p14="http://schemas.microsoft.com/office/powerpoint/2010/main" val="394533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B3A1-3F0C-F53D-6F78-02C68F28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A1B55-632C-865C-04D2-712D3B3D2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573ED623-0283-3D1A-F78B-A5409661D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-1524" y="-2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EF0A1D-9B39-561D-713B-C206DD433AEA}"/>
              </a:ext>
            </a:extLst>
          </p:cNvPr>
          <p:cNvSpPr/>
          <p:nvPr/>
        </p:nvSpPr>
        <p:spPr>
          <a:xfrm>
            <a:off x="271769" y="418518"/>
            <a:ext cx="11645413" cy="60209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E6178-B072-C449-F43E-69F4304C7CEC}"/>
              </a:ext>
            </a:extLst>
          </p:cNvPr>
          <p:cNvSpPr txBox="1"/>
          <p:nvPr/>
        </p:nvSpPr>
        <p:spPr>
          <a:xfrm>
            <a:off x="437746" y="398026"/>
            <a:ext cx="114794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SVN-Apple" panose="02040603050506020204" pitchFamily="18" charset="0"/>
              </a:rPr>
              <a:t>3. Báo cáo kết quả tìm hiểu thực trạng vệ sinh trường, lớp.</a:t>
            </a:r>
            <a:endParaRPr lang="en-US" sz="5400" b="1" dirty="0">
              <a:solidFill>
                <a:srgbClr val="FF0000"/>
              </a:solidFill>
              <a:latin typeface="SVN-Apple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6E137E-713C-9585-104E-245F740FCC52}"/>
              </a:ext>
            </a:extLst>
          </p:cNvPr>
          <p:cNvGrpSpPr/>
          <p:nvPr/>
        </p:nvGrpSpPr>
        <p:grpSpPr>
          <a:xfrm>
            <a:off x="5936372" y="990858"/>
            <a:ext cx="7030431" cy="5626591"/>
            <a:chOff x="4136922" y="561676"/>
            <a:chExt cx="7030431" cy="5626591"/>
          </a:xfrm>
        </p:grpSpPr>
        <p:pic>
          <p:nvPicPr>
            <p:cNvPr id="2050" name="Picture 2" descr="Cute girl standing holding empty sign banner hand drawn cartoon art illustration">
              <a:extLst>
                <a:ext uri="{FF2B5EF4-FFF2-40B4-BE49-F238E27FC236}">
                  <a16:creationId xmlns:a16="http://schemas.microsoft.com/office/drawing/2014/main" id="{081AE2CA-ECC5-15CB-2D3E-8527BD13F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0" b="91617" l="9904" r="89936">
                          <a14:foregroundMark x1="43131" y1="91617" x2="43131" y2="91617"/>
                          <a14:backgroundMark x1="26518" y1="28343" x2="23962" y2="46906"/>
                          <a14:backgroundMark x1="73642" y1="48902" x2="76358" y2="69461"/>
                          <a14:backgroundMark x1="59744" y1="60279" x2="59744" y2="60279"/>
                          <a14:backgroundMark x1="58786" y1="58882" x2="60703" y2="58882"/>
                          <a14:backgroundMark x1="69169" y1="17565" x2="69169" y2="17565"/>
                          <a14:backgroundMark x1="69968" y1="19561" x2="69968" y2="19561"/>
                          <a14:backgroundMark x1="70288" y1="21557" x2="70288" y2="21557"/>
                          <a14:backgroundMark x1="38498" y1="53892" x2="38498" y2="53892"/>
                          <a14:backgroundMark x1="76198" y1="34531" x2="76198" y2="34531"/>
                          <a14:backgroundMark x1="78754" y1="33932" x2="78754" y2="339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2" y="561676"/>
              <a:ext cx="7030431" cy="562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DDA879-F4BD-DFAB-A9B3-DF89065E5B07}"/>
                </a:ext>
              </a:extLst>
            </p:cNvPr>
            <p:cNvSpPr txBox="1"/>
            <p:nvPr/>
          </p:nvSpPr>
          <p:spPr>
            <a:xfrm>
              <a:off x="6063768" y="3874834"/>
              <a:ext cx="155613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i="0"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KHẢO </a:t>
              </a:r>
              <a:r>
                <a:rPr lang="vi-VN" sz="2000" b="1" i="0">
                  <a:solidFill>
                    <a:schemeClr val="accent6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SÁT THỰC TRẠNG VỆ SINH TRƯỜNG, LỚP</a:t>
              </a:r>
              <a:endParaRPr lang="vi-VN" sz="2000" b="0" i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52" name="Picture 4" descr="Cute cheerful student cartoon character kid children school education hand draw art illustration">
            <a:extLst>
              <a:ext uri="{FF2B5EF4-FFF2-40B4-BE49-F238E27FC236}">
                <a16:creationId xmlns:a16="http://schemas.microsoft.com/office/drawing/2014/main" id="{9E61ABFD-F192-D7EC-108E-DAFB484B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840" y1="30425" x2="50319" y2="60403"/>
                        <a14:foregroundMark x1="44409" y1="46085" x2="48882" y2="47875"/>
                        <a14:foregroundMark x1="50799" y1="60626" x2="52077" y2="69351"/>
                        <a14:foregroundMark x1="47444" y1="74944" x2="47444" y2="74944"/>
                        <a14:foregroundMark x1="53355" y1="75168" x2="53355" y2="75168"/>
                        <a14:foregroundMark x1="79712" y1="78300" x2="79712" y2="78300"/>
                        <a14:foregroundMark x1="79393" y1="77629" x2="79393" y2="77629"/>
                        <a14:foregroundMark x1="80032" y1="76063" x2="80032" y2="76063"/>
                        <a14:foregroundMark x1="89776" y1="51902" x2="89776" y2="51902"/>
                        <a14:foregroundMark x1="21885" y1="35347" x2="26677" y2="53691"/>
                        <a14:foregroundMark x1="23962" y1="65101" x2="26358" y2="69351"/>
                        <a14:foregroundMark x1="28435" y1="76063" x2="28435" y2="7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" y="1495217"/>
            <a:ext cx="8288810" cy="59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60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57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SINH HOẠT LỚP</a:t>
            </a:r>
            <a:endParaRPr lang="en-US" sz="8000" b="1" dirty="0">
              <a:ln w="1905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27" y="50414"/>
            <a:ext cx="12001333" cy="157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S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I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N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H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H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O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Ạ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B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T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L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Ớ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EE0F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P</a:t>
            </a:r>
            <a:endParaRPr lang="en-US" sz="8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EE0F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11111E-6 L -2.5E-6 -0.07222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81481E-6 L -3.125E-6 -0.07222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2F3B-D10A-FC52-6364-06183A73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7A6-09AC-3276-61BE-3BCFE71A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444B01F-1D48-7957-2EDD-8FE816801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EEDB99E7-B79A-1E74-7ECE-91C8F7228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6" name="Hình chữ nhật: Góc Tròn 8">
            <a:extLst>
              <a:ext uri="{FF2B5EF4-FFF2-40B4-BE49-F238E27FC236}">
                <a16:creationId xmlns:a16="http://schemas.microsoft.com/office/drawing/2014/main" id="{FDACA5F6-30C2-99B6-BEC1-152CCD73A827}"/>
              </a:ext>
            </a:extLst>
          </p:cNvPr>
          <p:cNvSpPr/>
          <p:nvPr/>
        </p:nvSpPr>
        <p:spPr>
          <a:xfrm>
            <a:off x="836579" y="524839"/>
            <a:ext cx="8156948" cy="3872063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8156948"/>
                      <a:gd name="connsiteY0" fmla="*/ 645357 h 3872063"/>
                      <a:gd name="connsiteX1" fmla="*/ 645357 w 8156948"/>
                      <a:gd name="connsiteY1" fmla="*/ 0 h 3872063"/>
                      <a:gd name="connsiteX2" fmla="*/ 7511591 w 8156948"/>
                      <a:gd name="connsiteY2" fmla="*/ 0 h 3872063"/>
                      <a:gd name="connsiteX3" fmla="*/ 8156948 w 8156948"/>
                      <a:gd name="connsiteY3" fmla="*/ 645357 h 3872063"/>
                      <a:gd name="connsiteX4" fmla="*/ 8156948 w 8156948"/>
                      <a:gd name="connsiteY4" fmla="*/ 3226706 h 3872063"/>
                      <a:gd name="connsiteX5" fmla="*/ 7511591 w 8156948"/>
                      <a:gd name="connsiteY5" fmla="*/ 3872063 h 3872063"/>
                      <a:gd name="connsiteX6" fmla="*/ 645357 w 8156948"/>
                      <a:gd name="connsiteY6" fmla="*/ 3872063 h 3872063"/>
                      <a:gd name="connsiteX7" fmla="*/ 0 w 8156948"/>
                      <a:gd name="connsiteY7" fmla="*/ 3226706 h 3872063"/>
                      <a:gd name="connsiteX8" fmla="*/ 0 w 8156948"/>
                      <a:gd name="connsiteY8" fmla="*/ 645357 h 3872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56948" h="3872063" fill="none" extrusionOk="0">
                        <a:moveTo>
                          <a:pt x="0" y="645357"/>
                        </a:moveTo>
                        <a:cubicBezTo>
                          <a:pt x="-39909" y="291418"/>
                          <a:pt x="286284" y="15060"/>
                          <a:pt x="645357" y="0"/>
                        </a:cubicBezTo>
                        <a:cubicBezTo>
                          <a:pt x="2493180" y="77600"/>
                          <a:pt x="5000700" y="-27269"/>
                          <a:pt x="7511591" y="0"/>
                        </a:cubicBezTo>
                        <a:cubicBezTo>
                          <a:pt x="7887572" y="-25803"/>
                          <a:pt x="8212442" y="305273"/>
                          <a:pt x="8156948" y="645357"/>
                        </a:cubicBezTo>
                        <a:cubicBezTo>
                          <a:pt x="8265948" y="1606238"/>
                          <a:pt x="8078739" y="2046906"/>
                          <a:pt x="8156948" y="3226706"/>
                        </a:cubicBezTo>
                        <a:cubicBezTo>
                          <a:pt x="8134830" y="3574475"/>
                          <a:pt x="7817508" y="3894336"/>
                          <a:pt x="7511591" y="3872063"/>
                        </a:cubicBezTo>
                        <a:cubicBezTo>
                          <a:pt x="6022283" y="3921240"/>
                          <a:pt x="3033718" y="3749361"/>
                          <a:pt x="645357" y="3872063"/>
                        </a:cubicBezTo>
                        <a:cubicBezTo>
                          <a:pt x="281837" y="3926587"/>
                          <a:pt x="-13517" y="3594765"/>
                          <a:pt x="0" y="3226706"/>
                        </a:cubicBezTo>
                        <a:cubicBezTo>
                          <a:pt x="47022" y="2754707"/>
                          <a:pt x="104569" y="1685919"/>
                          <a:pt x="0" y="645357"/>
                        </a:cubicBezTo>
                        <a:close/>
                      </a:path>
                      <a:path w="8156948" h="3872063" stroke="0" extrusionOk="0">
                        <a:moveTo>
                          <a:pt x="0" y="645357"/>
                        </a:moveTo>
                        <a:cubicBezTo>
                          <a:pt x="14672" y="287259"/>
                          <a:pt x="318262" y="-1957"/>
                          <a:pt x="645357" y="0"/>
                        </a:cubicBezTo>
                        <a:cubicBezTo>
                          <a:pt x="1734078" y="-129276"/>
                          <a:pt x="6736740" y="-77778"/>
                          <a:pt x="7511591" y="0"/>
                        </a:cubicBezTo>
                        <a:cubicBezTo>
                          <a:pt x="7859658" y="-26632"/>
                          <a:pt x="8150390" y="326750"/>
                          <a:pt x="8156948" y="645357"/>
                        </a:cubicBezTo>
                        <a:cubicBezTo>
                          <a:pt x="8238547" y="1606233"/>
                          <a:pt x="8311248" y="2112288"/>
                          <a:pt x="8156948" y="3226706"/>
                        </a:cubicBezTo>
                        <a:cubicBezTo>
                          <a:pt x="8162044" y="3593874"/>
                          <a:pt x="7810599" y="3891575"/>
                          <a:pt x="7511591" y="3872063"/>
                        </a:cubicBezTo>
                        <a:cubicBezTo>
                          <a:pt x="6148995" y="3916283"/>
                          <a:pt x="2390943" y="3842681"/>
                          <a:pt x="645357" y="3872063"/>
                        </a:cubicBezTo>
                        <a:cubicBezTo>
                          <a:pt x="274541" y="3816756"/>
                          <a:pt x="-36746" y="3574634"/>
                          <a:pt x="0" y="3226706"/>
                        </a:cubicBezTo>
                        <a:cubicBezTo>
                          <a:pt x="-159954" y="2110613"/>
                          <a:pt x="22140" y="1870317"/>
                          <a:pt x="0" y="6453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5BDB5-2AB6-95E6-676A-95B9AF7DA7E1}"/>
              </a:ext>
            </a:extLst>
          </p:cNvPr>
          <p:cNvSpPr txBox="1"/>
          <p:nvPr/>
        </p:nvSpPr>
        <p:spPr>
          <a:xfrm>
            <a:off x="802532" y="968153"/>
            <a:ext cx="82250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ARCO Typography" panose="020B0603050302020204" pitchFamily="34" charset="2"/>
                <a:ea typeface="LNTH-LuoLuoNotangYuanTi 1" pitchFamily="2" charset="-128"/>
                <a:cs typeface="LNTH-LuoLuoNotangYuanTi 1" pitchFamily="2" charset="-128"/>
              </a:rPr>
              <a:t>HOẠT ĐỘNG 1: </a:t>
            </a:r>
          </a:p>
          <a:p>
            <a:pPr algn="ctr"/>
            <a:r>
              <a:rPr lang="en-US" sz="4800">
                <a:solidFill>
                  <a:srgbClr val="00B4D2"/>
                </a:solidFill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TỔNG KẾT HOẠT ĐỘNG TUẦN 30 </a:t>
            </a:r>
          </a:p>
          <a:p>
            <a:pPr algn="ctr"/>
            <a:r>
              <a:rPr lang="en-US" sz="4800">
                <a:solidFill>
                  <a:srgbClr val="00B4D2"/>
                </a:solidFill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VÀ PHƯƠNG HƯỚNG HOẠT ĐỘNG</a:t>
            </a:r>
            <a:r>
              <a:rPr lang="vi-VN" sz="4800">
                <a:solidFill>
                  <a:srgbClr val="00B4D2"/>
                </a:solidFill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>
                <a:solidFill>
                  <a:srgbClr val="00B4D2"/>
                </a:solidFill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TUẦN 31</a:t>
            </a:r>
            <a:endParaRPr lang="en-US" sz="4800" dirty="0">
              <a:solidFill>
                <a:srgbClr val="00B4D2"/>
              </a:solidFill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6242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trưởng báo cáo kết quả học tập của lớp trong tuần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A67ED9-3F3F-BE69-47FB-B90ECB1153A4}"/>
              </a:ext>
            </a:extLst>
          </p:cNvPr>
          <p:cNvSpPr txBox="1"/>
          <p:nvPr/>
        </p:nvSpPr>
        <p:spPr>
          <a:xfrm>
            <a:off x="2276898" y="523668"/>
            <a:ext cx="7150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000" b="1" ker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ARCO Typography" panose="020B0603050302020204" pitchFamily="34" charset="2"/>
                <a:cs typeface="Arial"/>
                <a:sym typeface="Arial"/>
              </a:rPr>
              <a:t>Sơ kết</a:t>
            </a:r>
            <a:r>
              <a:rPr lang="en-US" sz="6000" b="1" ker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ARCO Typography" panose="020B0603050302020204" pitchFamily="34" charset="2"/>
                <a:cs typeface="Arial"/>
                <a:sym typeface="Arial"/>
              </a:rPr>
              <a:t> </a:t>
            </a:r>
            <a:r>
              <a:rPr lang="vi-VN" sz="6000" b="1" ker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ARCO Typography" panose="020B0603050302020204" pitchFamily="34" charset="2"/>
                <a:cs typeface="Arial"/>
                <a:sym typeface="Arial"/>
              </a:rPr>
              <a:t>Tuần </a:t>
            </a:r>
            <a:r>
              <a:rPr lang="en-US" sz="6000" b="1" ker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ARCO Typography" panose="020B0603050302020204" pitchFamily="34" charset="2"/>
                <a:cs typeface="Arial"/>
                <a:sym typeface="Arial"/>
              </a:rPr>
              <a:t>30</a:t>
            </a:r>
            <a:endParaRPr lang="en-US" sz="6000" b="1" kern="0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SVN-ARCO Typography" panose="020B0603050302020204" pitchFamily="34" charset="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01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Phương hướng hoạt động Tuần 31</a:t>
            </a:r>
            <a:endParaRPr lang="en-US" sz="5400" b="1" dirty="0">
              <a:ln w="1905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33202"/>
            <a:ext cx="12001333" cy="101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P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h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ư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ơ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n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g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h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ư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ớ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n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g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h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o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ạ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đ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ộ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n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g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u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ầ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n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3</a:t>
            </a:r>
            <a:r>
              <a:rPr lang="en-US" sz="54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1</a:t>
            </a: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C5F1D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2.96296E-6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81481E-6 L -3.12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2" name="Hình chữ nhật: Góc Tròn 8">
            <a:extLst>
              <a:ext uri="{FF2B5EF4-FFF2-40B4-BE49-F238E27FC236}">
                <a16:creationId xmlns:a16="http://schemas.microsoft.com/office/drawing/2014/main" id="{0149BCEA-6B64-2788-62D8-510D679C91EC}"/>
              </a:ext>
            </a:extLst>
          </p:cNvPr>
          <p:cNvSpPr/>
          <p:nvPr/>
        </p:nvSpPr>
        <p:spPr>
          <a:xfrm>
            <a:off x="836579" y="524839"/>
            <a:ext cx="8156948" cy="3872063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8156948"/>
                      <a:gd name="connsiteY0" fmla="*/ 645357 h 3872063"/>
                      <a:gd name="connsiteX1" fmla="*/ 645357 w 8156948"/>
                      <a:gd name="connsiteY1" fmla="*/ 0 h 3872063"/>
                      <a:gd name="connsiteX2" fmla="*/ 7511591 w 8156948"/>
                      <a:gd name="connsiteY2" fmla="*/ 0 h 3872063"/>
                      <a:gd name="connsiteX3" fmla="*/ 8156948 w 8156948"/>
                      <a:gd name="connsiteY3" fmla="*/ 645357 h 3872063"/>
                      <a:gd name="connsiteX4" fmla="*/ 8156948 w 8156948"/>
                      <a:gd name="connsiteY4" fmla="*/ 3226706 h 3872063"/>
                      <a:gd name="connsiteX5" fmla="*/ 7511591 w 8156948"/>
                      <a:gd name="connsiteY5" fmla="*/ 3872063 h 3872063"/>
                      <a:gd name="connsiteX6" fmla="*/ 645357 w 8156948"/>
                      <a:gd name="connsiteY6" fmla="*/ 3872063 h 3872063"/>
                      <a:gd name="connsiteX7" fmla="*/ 0 w 8156948"/>
                      <a:gd name="connsiteY7" fmla="*/ 3226706 h 3872063"/>
                      <a:gd name="connsiteX8" fmla="*/ 0 w 8156948"/>
                      <a:gd name="connsiteY8" fmla="*/ 645357 h 3872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56948" h="3872063" fill="none" extrusionOk="0">
                        <a:moveTo>
                          <a:pt x="0" y="645357"/>
                        </a:moveTo>
                        <a:cubicBezTo>
                          <a:pt x="-39909" y="291418"/>
                          <a:pt x="286284" y="15060"/>
                          <a:pt x="645357" y="0"/>
                        </a:cubicBezTo>
                        <a:cubicBezTo>
                          <a:pt x="2493180" y="77600"/>
                          <a:pt x="5000700" y="-27269"/>
                          <a:pt x="7511591" y="0"/>
                        </a:cubicBezTo>
                        <a:cubicBezTo>
                          <a:pt x="7887572" y="-25803"/>
                          <a:pt x="8212442" y="305273"/>
                          <a:pt x="8156948" y="645357"/>
                        </a:cubicBezTo>
                        <a:cubicBezTo>
                          <a:pt x="8265948" y="1606238"/>
                          <a:pt x="8078739" y="2046906"/>
                          <a:pt x="8156948" y="3226706"/>
                        </a:cubicBezTo>
                        <a:cubicBezTo>
                          <a:pt x="8134830" y="3574475"/>
                          <a:pt x="7817508" y="3894336"/>
                          <a:pt x="7511591" y="3872063"/>
                        </a:cubicBezTo>
                        <a:cubicBezTo>
                          <a:pt x="6022283" y="3921240"/>
                          <a:pt x="3033718" y="3749361"/>
                          <a:pt x="645357" y="3872063"/>
                        </a:cubicBezTo>
                        <a:cubicBezTo>
                          <a:pt x="281837" y="3926587"/>
                          <a:pt x="-13517" y="3594765"/>
                          <a:pt x="0" y="3226706"/>
                        </a:cubicBezTo>
                        <a:cubicBezTo>
                          <a:pt x="47022" y="2754707"/>
                          <a:pt x="104569" y="1685919"/>
                          <a:pt x="0" y="645357"/>
                        </a:cubicBezTo>
                        <a:close/>
                      </a:path>
                      <a:path w="8156948" h="3872063" stroke="0" extrusionOk="0">
                        <a:moveTo>
                          <a:pt x="0" y="645357"/>
                        </a:moveTo>
                        <a:cubicBezTo>
                          <a:pt x="14672" y="287259"/>
                          <a:pt x="318262" y="-1957"/>
                          <a:pt x="645357" y="0"/>
                        </a:cubicBezTo>
                        <a:cubicBezTo>
                          <a:pt x="1734078" y="-129276"/>
                          <a:pt x="6736740" y="-77778"/>
                          <a:pt x="7511591" y="0"/>
                        </a:cubicBezTo>
                        <a:cubicBezTo>
                          <a:pt x="7859658" y="-26632"/>
                          <a:pt x="8150390" y="326750"/>
                          <a:pt x="8156948" y="645357"/>
                        </a:cubicBezTo>
                        <a:cubicBezTo>
                          <a:pt x="8238547" y="1606233"/>
                          <a:pt x="8311248" y="2112288"/>
                          <a:pt x="8156948" y="3226706"/>
                        </a:cubicBezTo>
                        <a:cubicBezTo>
                          <a:pt x="8162044" y="3593874"/>
                          <a:pt x="7810599" y="3891575"/>
                          <a:pt x="7511591" y="3872063"/>
                        </a:cubicBezTo>
                        <a:cubicBezTo>
                          <a:pt x="6148995" y="3916283"/>
                          <a:pt x="2390943" y="3842681"/>
                          <a:pt x="645357" y="3872063"/>
                        </a:cubicBezTo>
                        <a:cubicBezTo>
                          <a:pt x="274541" y="3816756"/>
                          <a:pt x="-36746" y="3574634"/>
                          <a:pt x="0" y="3226706"/>
                        </a:cubicBezTo>
                        <a:cubicBezTo>
                          <a:pt x="-159954" y="2110613"/>
                          <a:pt x="22140" y="1870317"/>
                          <a:pt x="0" y="6453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90AF7-1915-BDD0-1E99-41987C057E55}"/>
              </a:ext>
            </a:extLst>
          </p:cNvPr>
          <p:cNvSpPr txBox="1"/>
          <p:nvPr/>
        </p:nvSpPr>
        <p:spPr>
          <a:xfrm>
            <a:off x="802532" y="968153"/>
            <a:ext cx="82250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ARCO Typography" panose="020B0603050302020204" pitchFamily="34" charset="2"/>
                <a:ea typeface="LNTH-LuoLuoNotangYuanTi 1" pitchFamily="2" charset="-128"/>
                <a:cs typeface="LNTH-LuoLuoNotangYuanTi 1" pitchFamily="2" charset="-128"/>
              </a:rPr>
              <a:t>HOẠT ĐỘNG 2: </a:t>
            </a:r>
          </a:p>
          <a:p>
            <a:pPr algn="ctr"/>
            <a:r>
              <a:rPr lang="en-US" sz="6000">
                <a:solidFill>
                  <a:srgbClr val="00B4D2"/>
                </a:solidFill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CHIA SẺ Ý TƯỞNG </a:t>
            </a:r>
          </a:p>
          <a:p>
            <a:pPr algn="ctr"/>
            <a:r>
              <a:rPr lang="en-US" sz="6000">
                <a:solidFill>
                  <a:srgbClr val="00B4D2"/>
                </a:solidFill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LÀM ĐẸP TRƯỜNG, LỚP</a:t>
            </a:r>
            <a:endParaRPr lang="en-US" sz="6000" dirty="0">
              <a:solidFill>
                <a:srgbClr val="00B4D2"/>
              </a:solidFill>
              <a:latin typeface="UVN Banh Mi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42975" y="541647"/>
            <a:ext cx="10306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1. </a:t>
            </a:r>
            <a:r>
              <a:rPr lang="vi-VN" sz="4400" b="1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Dựa vào kết quả khảo sát, vẽ một góc không gian trường hoặc lớp học mà em thấy cần cải thiện để cùng nhau làm đẹp trường, lớp.</a:t>
            </a:r>
            <a:endParaRPr lang="en-US" sz="88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13594-E75D-E4C0-8EFF-1586B10A5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12349" b="2431"/>
          <a:stretch/>
        </p:blipFill>
        <p:spPr>
          <a:xfrm>
            <a:off x="5750560" y="2833620"/>
            <a:ext cx="5253516" cy="326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FC3025-99F0-425E-1F04-1138AE6ADFA9}"/>
              </a:ext>
            </a:extLst>
          </p:cNvPr>
          <p:cNvSpPr txBox="1"/>
          <p:nvPr/>
        </p:nvSpPr>
        <p:spPr>
          <a:xfrm>
            <a:off x="1187924" y="3110340"/>
            <a:ext cx="38486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/>
              <a:t>Ví dụ: </a:t>
            </a:r>
            <a:r>
              <a:rPr lang="en-US" sz="4000"/>
              <a:t>hành lang, cầu thang, góc sân trường, bệ cửa sổ…</a:t>
            </a: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7E66B5E3-00AE-7B79-1560-6FEFAB776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7C5376-54E5-AEFE-4E61-85600C474744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ild , Students, group of children studying illustration transparent  background PNG clipart | Student cartoon, Kids study, Reading cartoon">
            <a:extLst>
              <a:ext uri="{FF2B5EF4-FFF2-40B4-BE49-F238E27FC236}">
                <a16:creationId xmlns:a16="http://schemas.microsoft.com/office/drawing/2014/main" id="{73394780-3B51-1E14-DB42-5AF1A053D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4" l="2449" r="97415">
                        <a14:foregroundMark x1="37415" y1="6166" x2="37415" y2="6166"/>
                        <a14:foregroundMark x1="37415" y1="24397" x2="39864" y2="51206"/>
                        <a14:foregroundMark x1="33605" y1="45576" x2="33197" y2="52547"/>
                        <a14:foregroundMark x1="29660" y1="49330" x2="33878" y2="61662"/>
                        <a14:foregroundMark x1="35510" y1="52011" x2="38503" y2="60590"/>
                        <a14:foregroundMark x1="28980" y1="44772" x2="30612" y2="54692"/>
                        <a14:foregroundMark x1="24626" y1="47721" x2="24626" y2="47721"/>
                        <a14:foregroundMark x1="12109" y1="23592" x2="18231" y2="75603"/>
                        <a14:foregroundMark x1="8571" y1="28418" x2="10068" y2="49598"/>
                        <a14:foregroundMark x1="5986" y1="29759" x2="12517" y2="28686"/>
                        <a14:foregroundMark x1="15510" y1="22252" x2="20000" y2="28686"/>
                        <a14:foregroundMark x1="5986" y1="34584" x2="5850" y2="47721"/>
                        <a14:foregroundMark x1="3537" y1="43432" x2="5578" y2="49330"/>
                        <a14:foregroundMark x1="36190" y1="4021" x2="36190" y2="4021"/>
                        <a14:foregroundMark x1="28844" y1="48525" x2="28435" y2="59517"/>
                        <a14:foregroundMark x1="12789" y1="89008" x2="31293" y2="93298"/>
                        <a14:foregroundMark x1="31293" y1="93298" x2="38776" y2="90617"/>
                        <a14:foregroundMark x1="38776" y1="90617" x2="41224" y2="91421"/>
                        <a14:foregroundMark x1="9524" y1="68901" x2="17007" y2="83914"/>
                        <a14:foregroundMark x1="21361" y1="67024" x2="29796" y2="86059"/>
                        <a14:foregroundMark x1="9660" y1="97587" x2="24218" y2="99464"/>
                        <a14:foregroundMark x1="22177" y1="77748" x2="30068" y2="68901"/>
                        <a14:foregroundMark x1="19048" y1="86327" x2="23129" y2="91957"/>
                        <a14:foregroundMark x1="3129" y1="37534" x2="3129" y2="37534"/>
                        <a14:foregroundMark x1="37959" y1="85523" x2="48027" y2="89812"/>
                        <a14:foregroundMark x1="48027" y1="89812" x2="69524" y2="86327"/>
                        <a14:foregroundMark x1="58912" y1="75871" x2="78095" y2="80429"/>
                        <a14:foregroundMark x1="78095" y1="80429" x2="80136" y2="66220"/>
                        <a14:foregroundMark x1="80136" y1="66220" x2="80000" y2="64343"/>
                        <a14:foregroundMark x1="90340" y1="58177" x2="93741" y2="74263"/>
                        <a14:foregroundMark x1="93741" y1="74263" x2="93878" y2="78016"/>
                        <a14:foregroundMark x1="95238" y1="66488" x2="96054" y2="83378"/>
                        <a14:foregroundMark x1="98095" y1="72118" x2="97415" y2="90885"/>
                        <a14:foregroundMark x1="97415" y1="90885" x2="97415" y2="90885"/>
                        <a14:foregroundMark x1="93197" y1="87668" x2="92381" y2="99464"/>
                        <a14:foregroundMark x1="46803" y1="67560" x2="45986" y2="80429"/>
                        <a14:foregroundMark x1="41088" y1="65952" x2="38503" y2="80429"/>
                        <a14:foregroundMark x1="38503" y1="80429" x2="38367" y2="79893"/>
                        <a14:foregroundMark x1="6803" y1="71850" x2="10340" y2="86863"/>
                        <a14:foregroundMark x1="10340" y1="86863" x2="10340" y2="87936"/>
                        <a14:foregroundMark x1="36735" y1="2949" x2="36735" y2="2949"/>
                        <a14:foregroundMark x1="45034" y1="43432" x2="45034" y2="43432"/>
                        <a14:foregroundMark x1="60408" y1="32976" x2="63401" y2="44504"/>
                        <a14:foregroundMark x1="62041" y1="32708" x2="63810" y2="39142"/>
                        <a14:foregroundMark x1="74694" y1="23592" x2="77007" y2="22788"/>
                        <a14:foregroundMark x1="77959" y1="23324" x2="77959" y2="23324"/>
                        <a14:foregroundMark x1="69116" y1="43432" x2="69116" y2="54960"/>
                        <a14:foregroundMark x1="62041" y1="47721" x2="59592" y2="56032"/>
                        <a14:foregroundMark x1="54830" y1="40751" x2="57959" y2="47453"/>
                        <a14:foregroundMark x1="71701" y1="45845" x2="71701" y2="45845"/>
                        <a14:foregroundMark x1="67347" y1="1340" x2="67347" y2="1340"/>
                        <a14:foregroundMark x1="49524" y1="91689" x2="51020" y2="93298"/>
                        <a14:foregroundMark x1="71973" y1="96783" x2="75238" y2="91153"/>
                        <a14:foregroundMark x1="81224" y1="87399" x2="84354" y2="82842"/>
                        <a14:foregroundMark x1="37415" y1="536" x2="37415" y2="536"/>
                        <a14:foregroundMark x1="34558" y1="1609" x2="34558" y2="1609"/>
                        <a14:foregroundMark x1="34286" y1="0" x2="34286" y2="0"/>
                        <a14:foregroundMark x1="7755" y1="22788" x2="6803" y2="30027"/>
                        <a14:foregroundMark x1="5714" y1="73995" x2="8571" y2="80965"/>
                        <a14:foregroundMark x1="7891" y1="85255" x2="8707" y2="90349"/>
                        <a14:backgroundMark x1="35646" y1="1340" x2="35646" y2="1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36" y="3406739"/>
            <a:ext cx="5750559" cy="29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B7F8E90-9569-5187-44BE-4A0AB7D7A1DB}"/>
              </a:ext>
            </a:extLst>
          </p:cNvPr>
          <p:cNvGrpSpPr/>
          <p:nvPr/>
        </p:nvGrpSpPr>
        <p:grpSpPr>
          <a:xfrm>
            <a:off x="5801360" y="558171"/>
            <a:ext cx="5415279" cy="1433935"/>
            <a:chOff x="3048000" y="629920"/>
            <a:chExt cx="6096000" cy="183415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DD2D55-7280-F00E-8C23-C4D392976DCC}"/>
                </a:ext>
              </a:extLst>
            </p:cNvPr>
            <p:cNvSpPr txBox="1"/>
            <p:nvPr/>
          </p:nvSpPr>
          <p:spPr>
            <a:xfrm>
              <a:off x="3426300" y="629920"/>
              <a:ext cx="5339398" cy="1834158"/>
            </a:xfrm>
            <a:prstGeom prst="wav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5400">
                <a:solidFill>
                  <a:schemeClr val="accent2">
                    <a:lumMod val="75000"/>
                  </a:schemeClr>
                </a:solidFill>
                <a:latin typeface="#9Slide07 SVNBeachwood Sans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D20982-D7D1-1BE9-2D16-52FA9A8CA478}"/>
                </a:ext>
              </a:extLst>
            </p:cNvPr>
            <p:cNvSpPr txBox="1"/>
            <p:nvPr/>
          </p:nvSpPr>
          <p:spPr>
            <a:xfrm>
              <a:off x="3048000" y="761745"/>
              <a:ext cx="6096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Beachwood Sans" pitchFamily="2" charset="0"/>
                </a:rPr>
                <a:t>Cùng thảo luận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D6A1AA3-2B08-21C0-95A7-26A1BFB2C260}"/>
              </a:ext>
            </a:extLst>
          </p:cNvPr>
          <p:cNvSpPr txBox="1"/>
          <p:nvPr/>
        </p:nvSpPr>
        <p:spPr>
          <a:xfrm>
            <a:off x="707256" y="1719728"/>
            <a:ext cx="10777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- Mỗi thành viên chia sẻ ý tưởng với các bạn trong nhóm.</a:t>
            </a:r>
          </a:p>
          <a:p>
            <a:pPr algn="just"/>
            <a:r>
              <a:rPr lang="en-US" sz="3600"/>
              <a:t>- Thực hiện vẽ một góc mà nhóm mong muốn.</a:t>
            </a:r>
          </a:p>
          <a:p>
            <a:pPr algn="just"/>
            <a:r>
              <a:rPr lang="en-US" sz="3600"/>
              <a:t>- Sắp xếp bản thiết kế/ ý tưởng vào khu vực trưng bày.</a:t>
            </a:r>
          </a:p>
        </p:txBody>
      </p:sp>
    </p:spTree>
    <p:extLst>
      <p:ext uri="{BB962C8B-B14F-4D97-AF65-F5344CB8AC3E}">
        <p14:creationId xmlns:p14="http://schemas.microsoft.com/office/powerpoint/2010/main" val="846086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A5762BD-C5A3-FBD5-F659-1D3368F83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0" y="-23977"/>
            <a:ext cx="12191980" cy="6856718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0DD49061-2A1D-2C7D-952C-72AEDAC240F7}"/>
              </a:ext>
            </a:extLst>
          </p:cNvPr>
          <p:cNvGrpSpPr/>
          <p:nvPr/>
        </p:nvGrpSpPr>
        <p:grpSpPr>
          <a:xfrm>
            <a:off x="3380084" y="-45741"/>
            <a:ext cx="5204347" cy="1064070"/>
            <a:chOff x="3380084" y="-45741"/>
            <a:chExt cx="5204347" cy="1064070"/>
          </a:xfrm>
        </p:grpSpPr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CC299D0A-CDF6-9881-6BBC-965912C12AD6}"/>
                </a:ext>
              </a:extLst>
            </p:cNvPr>
            <p:cNvSpPr txBox="1"/>
            <p:nvPr/>
          </p:nvSpPr>
          <p:spPr>
            <a:xfrm>
              <a:off x="3380084" y="-45741"/>
              <a:ext cx="52043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Mục tiêu</a:t>
              </a:r>
              <a:endParaRPr lang="en-US" sz="6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3FD48DD-07BF-B26C-E182-A2A866911906}"/>
                </a:ext>
              </a:extLst>
            </p:cNvPr>
            <p:cNvSpPr txBox="1"/>
            <p:nvPr/>
          </p:nvSpPr>
          <p:spPr>
            <a:xfrm>
              <a:off x="4495953" y="2666"/>
              <a:ext cx="396716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rgbClr val="93F2FF"/>
                  </a:solidFill>
                  <a:latin typeface="SVN-Hole Hearted" panose="020B0A06020104020203" pitchFamily="34" charset="0"/>
                </a:rPr>
                <a:t>M</a:t>
              </a:r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ụ</a:t>
              </a:r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rgbClr val="99FF99"/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rgbClr val="FF9999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rgbClr val="B591FD"/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ê</a:t>
              </a:r>
              <a:r>
                <a:rPr lang="en-US" sz="6000">
                  <a:ln w="28575">
                    <a:solidFill>
                      <a:srgbClr val="0070C0"/>
                    </a:solidFill>
                  </a:ln>
                  <a:solidFill>
                    <a:srgbClr val="FFCCFF"/>
                  </a:solidFill>
                  <a:latin typeface="SVN-Hole Hearted" panose="020B0A06020104020203" pitchFamily="34" charset="0"/>
                </a:rPr>
                <a:t>u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rgbClr val="FFCCFF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6DB278-DE6B-2741-0F4F-1001514CC275}"/>
              </a:ext>
            </a:extLst>
          </p:cNvPr>
          <p:cNvSpPr/>
          <p:nvPr/>
        </p:nvSpPr>
        <p:spPr>
          <a:xfrm>
            <a:off x="544801" y="1040093"/>
            <a:ext cx="11102378" cy="56702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Giới thiệu với bạn bè, người thân về cảnh quan thiên nhiên ở địa phương.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70C0"/>
                </a:solidFill>
                <a:cs typeface="Times New Roman" panose="02020603050405020304" pitchFamily="18" charset="0"/>
              </a:rPr>
              <a:t>Thực hiện được một số việc làm cụ thể để chăm sóc, bảo vệ cảnh quan thiên nhiên.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Thực hiện được những việc làm cụ thể để giữ trường học xanh, sạch, đẹp.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7030A0"/>
                </a:solidFill>
                <a:cs typeface="Times New Roman" panose="02020603050405020304" pitchFamily="18" charset="0"/>
              </a:rPr>
              <a:t>Lập và thực hiện được kế hoạch lao động trong nhà trường.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Tìm hiểu được thực trạng vệ sinh trường, lớp.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B52C98C3-E616-9A87-2046-5073F5CBF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2005CC-7069-B8A5-0CC6-47469D47655D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82D80-A369-A15C-2946-F5DC1C31DFBA}"/>
              </a:ext>
            </a:extLst>
          </p:cNvPr>
          <p:cNvSpPr txBox="1"/>
          <p:nvPr/>
        </p:nvSpPr>
        <p:spPr>
          <a:xfrm>
            <a:off x="568960" y="477116"/>
            <a:ext cx="109118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2. </a:t>
            </a:r>
            <a:r>
              <a:rPr lang="vi-VN" sz="4400" b="1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Trưng bày bản vẽ cải thiện một góc không gian trường hoặc lớp học.</a:t>
            </a:r>
            <a:endParaRPr lang="en-US" sz="4400" b="1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80BBCC-A524-E0F8-4276-5E4BE914F2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1" y="2057715"/>
            <a:ext cx="7053499" cy="4020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2EF7096-0373-B2C9-B514-A2ACD21DB65A}"/>
              </a:ext>
            </a:extLst>
          </p:cNvPr>
          <p:cNvGrpSpPr/>
          <p:nvPr/>
        </p:nvGrpSpPr>
        <p:grpSpPr>
          <a:xfrm>
            <a:off x="8054393" y="2334864"/>
            <a:ext cx="3639767" cy="2175243"/>
            <a:chOff x="8054393" y="2334864"/>
            <a:chExt cx="3639767" cy="21752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4E06F1-0979-B941-BAD4-05A0E213CBD8}"/>
                </a:ext>
              </a:extLst>
            </p:cNvPr>
            <p:cNvSpPr txBox="1"/>
            <p:nvPr/>
          </p:nvSpPr>
          <p:spPr>
            <a:xfrm>
              <a:off x="8054393" y="3556000"/>
              <a:ext cx="3639767" cy="9541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b="1"/>
                <a:t>Gắn hoa vào bản thiết kế em thích nhất.</a:t>
              </a:r>
            </a:p>
          </p:txBody>
        </p:sp>
        <p:pic>
          <p:nvPicPr>
            <p:cNvPr id="2050" name="Picture 2" descr="Cartoon Rose Images - Free Download on Freepik">
              <a:extLst>
                <a:ext uri="{FF2B5EF4-FFF2-40B4-BE49-F238E27FC236}">
                  <a16:creationId xmlns:a16="http://schemas.microsoft.com/office/drawing/2014/main" id="{01661687-E7C7-48D4-2279-3BEA01CA8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15713">
              <a:off x="8927420" y="2334864"/>
              <a:ext cx="1776057" cy="177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5322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 descr="Ảnh có chứa khu nghỉ mát&#10;&#10;Mô tả được tạo tự động">
            <a:extLst>
              <a:ext uri="{FF2B5EF4-FFF2-40B4-BE49-F238E27FC236}">
                <a16:creationId xmlns:a16="http://schemas.microsoft.com/office/drawing/2014/main" id="{E26AA287-A163-DBAD-4DFC-D3F4D80F9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5D323075-4AF7-E233-1453-220931053891}"/>
              </a:ext>
            </a:extLst>
          </p:cNvPr>
          <p:cNvSpPr/>
          <p:nvPr/>
        </p:nvSpPr>
        <p:spPr>
          <a:xfrm>
            <a:off x="0" y="0"/>
            <a:ext cx="8893391" cy="5291326"/>
          </a:xfrm>
          <a:custGeom>
            <a:avLst/>
            <a:gdLst>
              <a:gd name="connsiteX0" fmla="*/ 802875 w 8893391"/>
              <a:gd name="connsiteY0" fmla="*/ 1760100 h 5291326"/>
              <a:gd name="connsiteX1" fmla="*/ 1157581 w 8893391"/>
              <a:gd name="connsiteY1" fmla="*/ 845999 h 5291326"/>
              <a:gd name="connsiteX2" fmla="*/ 2883146 w 8893391"/>
              <a:gd name="connsiteY2" fmla="*/ 637163 h 5291326"/>
              <a:gd name="connsiteX3" fmla="*/ 4622916 w 8893391"/>
              <a:gd name="connsiteY3" fmla="*/ 420366 h 5291326"/>
              <a:gd name="connsiteX4" fmla="*/ 5300831 w 8893391"/>
              <a:gd name="connsiteY4" fmla="*/ 24496 h 5291326"/>
              <a:gd name="connsiteX5" fmla="*/ 6141586 w 8893391"/>
              <a:gd name="connsiteY5" fmla="*/ 303883 h 5291326"/>
              <a:gd name="connsiteX6" fmla="*/ 7300609 w 8893391"/>
              <a:gd name="connsiteY6" fmla="*/ 84514 h 5291326"/>
              <a:gd name="connsiteX7" fmla="*/ 7888355 w 8893391"/>
              <a:gd name="connsiteY7" fmla="*/ 682973 h 5291326"/>
              <a:gd name="connsiteX8" fmla="*/ 8642646 w 8893391"/>
              <a:gd name="connsiteY8" fmla="*/ 1263794 h 5291326"/>
              <a:gd name="connsiteX9" fmla="*/ 8608884 w 8893391"/>
              <a:gd name="connsiteY9" fmla="*/ 1893608 h 5291326"/>
              <a:gd name="connsiteX10" fmla="*/ 8855511 w 8893391"/>
              <a:gd name="connsiteY10" fmla="*/ 2856581 h 5291326"/>
              <a:gd name="connsiteX11" fmla="*/ 7700194 w 8893391"/>
              <a:gd name="connsiteY11" fmla="*/ 3699518 h 5291326"/>
              <a:gd name="connsiteX12" fmla="*/ 7286610 w 8893391"/>
              <a:gd name="connsiteY12" fmla="*/ 4421809 h 5291326"/>
              <a:gd name="connsiteX13" fmla="*/ 5878490 w 8893391"/>
              <a:gd name="connsiteY13" fmla="*/ 4509263 h 5291326"/>
              <a:gd name="connsiteX14" fmla="*/ 4872219 w 8893391"/>
              <a:gd name="connsiteY14" fmla="*/ 5279812 h 5291326"/>
              <a:gd name="connsiteX15" fmla="*/ 3392663 w 8893391"/>
              <a:gd name="connsiteY15" fmla="*/ 4809472 h 5291326"/>
              <a:gd name="connsiteX16" fmla="*/ 1194843 w 8893391"/>
              <a:gd name="connsiteY16" fmla="*/ 4344766 h 5291326"/>
              <a:gd name="connsiteX17" fmla="*/ 228510 w 8893391"/>
              <a:gd name="connsiteY17" fmla="*/ 3827637 h 5291326"/>
              <a:gd name="connsiteX18" fmla="*/ 434993 w 8893391"/>
              <a:gd name="connsiteY18" fmla="*/ 3129598 h 5291326"/>
              <a:gd name="connsiteX19" fmla="*/ -1030 w 8893391"/>
              <a:gd name="connsiteY19" fmla="*/ 2413432 h 5291326"/>
              <a:gd name="connsiteX20" fmla="*/ 795258 w 8893391"/>
              <a:gd name="connsiteY20" fmla="*/ 1776881 h 5291326"/>
              <a:gd name="connsiteX21" fmla="*/ 802875 w 8893391"/>
              <a:gd name="connsiteY21" fmla="*/ 1760100 h 5291326"/>
              <a:gd name="connsiteX0" fmla="*/ 7857462 w 8893391"/>
              <a:gd name="connsiteY0" fmla="*/ 5889722 h 5291326"/>
              <a:gd name="connsiteX1" fmla="*/ 7710481 w 8893391"/>
              <a:gd name="connsiteY1" fmla="*/ 6036703 h 5291326"/>
              <a:gd name="connsiteX2" fmla="*/ 7563500 w 8893391"/>
              <a:gd name="connsiteY2" fmla="*/ 5889722 h 5291326"/>
              <a:gd name="connsiteX3" fmla="*/ 7710481 w 8893391"/>
              <a:gd name="connsiteY3" fmla="*/ 5742741 h 5291326"/>
              <a:gd name="connsiteX4" fmla="*/ 7857462 w 8893391"/>
              <a:gd name="connsiteY4" fmla="*/ 5889722 h 5291326"/>
              <a:gd name="connsiteX0" fmla="*/ 7747296 w 8893391"/>
              <a:gd name="connsiteY0" fmla="*/ 5634129 h 5291326"/>
              <a:gd name="connsiteX1" fmla="*/ 7453333 w 8893391"/>
              <a:gd name="connsiteY1" fmla="*/ 5928092 h 5291326"/>
              <a:gd name="connsiteX2" fmla="*/ 7159370 w 8893391"/>
              <a:gd name="connsiteY2" fmla="*/ 5634129 h 5291326"/>
              <a:gd name="connsiteX3" fmla="*/ 7453333 w 8893391"/>
              <a:gd name="connsiteY3" fmla="*/ 5340166 h 5291326"/>
              <a:gd name="connsiteX4" fmla="*/ 7747296 w 8893391"/>
              <a:gd name="connsiteY4" fmla="*/ 5634129 h 5291326"/>
              <a:gd name="connsiteX0" fmla="*/ 7428638 w 8893391"/>
              <a:gd name="connsiteY0" fmla="*/ 5171304 h 5291326"/>
              <a:gd name="connsiteX1" fmla="*/ 6987694 w 8893391"/>
              <a:gd name="connsiteY1" fmla="*/ 5612248 h 5291326"/>
              <a:gd name="connsiteX2" fmla="*/ 6546750 w 8893391"/>
              <a:gd name="connsiteY2" fmla="*/ 5171304 h 5291326"/>
              <a:gd name="connsiteX3" fmla="*/ 6987694 w 8893391"/>
              <a:gd name="connsiteY3" fmla="*/ 4730360 h 5291326"/>
              <a:gd name="connsiteX4" fmla="*/ 7428638 w 8893391"/>
              <a:gd name="connsiteY4" fmla="*/ 5171304 h 5291326"/>
              <a:gd name="connsiteX0" fmla="*/ 966126 w 8893391"/>
              <a:gd name="connsiteY0" fmla="*/ 3206274 h 5291326"/>
              <a:gd name="connsiteX1" fmla="*/ 444669 w 8893391"/>
              <a:gd name="connsiteY1" fmla="*/ 3108654 h 5291326"/>
              <a:gd name="connsiteX2" fmla="*/ 1426236 w 8893391"/>
              <a:gd name="connsiteY2" fmla="*/ 4274583 h 5291326"/>
              <a:gd name="connsiteX3" fmla="*/ 1198137 w 8893391"/>
              <a:gd name="connsiteY3" fmla="*/ 4321249 h 5291326"/>
              <a:gd name="connsiteX4" fmla="*/ 3392252 w 8893391"/>
              <a:gd name="connsiteY4" fmla="*/ 4787915 h 5291326"/>
              <a:gd name="connsiteX5" fmla="*/ 3254734 w 8893391"/>
              <a:gd name="connsiteY5" fmla="*/ 4574792 h 5291326"/>
              <a:gd name="connsiteX6" fmla="*/ 5934485 w 8893391"/>
              <a:gd name="connsiteY6" fmla="*/ 4256455 h 5291326"/>
              <a:gd name="connsiteX7" fmla="*/ 5879519 w 8893391"/>
              <a:gd name="connsiteY7" fmla="*/ 4490278 h 5291326"/>
              <a:gd name="connsiteX8" fmla="*/ 7025984 w 8893391"/>
              <a:gd name="connsiteY8" fmla="*/ 2811506 h 5291326"/>
              <a:gd name="connsiteX9" fmla="*/ 7695253 w 8893391"/>
              <a:gd name="connsiteY9" fmla="*/ 3685555 h 5291326"/>
              <a:gd name="connsiteX10" fmla="*/ 8604767 w 8893391"/>
              <a:gd name="connsiteY10" fmla="*/ 1880625 h 5291326"/>
              <a:gd name="connsiteX11" fmla="*/ 8306674 w 8893391"/>
              <a:gd name="connsiteY11" fmla="*/ 2208393 h 5291326"/>
              <a:gd name="connsiteX12" fmla="*/ 7889590 w 8893391"/>
              <a:gd name="connsiteY12" fmla="*/ 664600 h 5291326"/>
              <a:gd name="connsiteX13" fmla="*/ 7905236 w 8893391"/>
              <a:gd name="connsiteY13" fmla="*/ 819420 h 5291326"/>
              <a:gd name="connsiteX14" fmla="*/ 5986157 w 8893391"/>
              <a:gd name="connsiteY14" fmla="*/ 484058 h 5291326"/>
              <a:gd name="connsiteX15" fmla="*/ 6138910 w 8893391"/>
              <a:gd name="connsiteY15" fmla="*/ 286613 h 5291326"/>
              <a:gd name="connsiteX16" fmla="*/ 4558068 w 8893391"/>
              <a:gd name="connsiteY16" fmla="*/ 578126 h 5291326"/>
              <a:gd name="connsiteX17" fmla="*/ 4631974 w 8893391"/>
              <a:gd name="connsiteY17" fmla="*/ 407873 h 5291326"/>
              <a:gd name="connsiteX18" fmla="*/ 2882117 w 8893391"/>
              <a:gd name="connsiteY18" fmla="*/ 635938 h 5291326"/>
              <a:gd name="connsiteX19" fmla="*/ 3149742 w 8893391"/>
              <a:gd name="connsiteY19" fmla="*/ 801047 h 5291326"/>
              <a:gd name="connsiteX20" fmla="*/ 849607 w 8893391"/>
              <a:gd name="connsiteY20" fmla="*/ 1933906 h 5291326"/>
              <a:gd name="connsiteX21" fmla="*/ 802875 w 8893391"/>
              <a:gd name="connsiteY21" fmla="*/ 1760100 h 529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93391" h="5291326" fill="none" extrusionOk="0">
                <a:moveTo>
                  <a:pt x="802875" y="1760100"/>
                </a:moveTo>
                <a:cubicBezTo>
                  <a:pt x="698827" y="1434593"/>
                  <a:pt x="866627" y="1092427"/>
                  <a:pt x="1157581" y="845999"/>
                </a:cubicBezTo>
                <a:cubicBezTo>
                  <a:pt x="1625633" y="356551"/>
                  <a:pt x="2375242" y="355540"/>
                  <a:pt x="2883146" y="637163"/>
                </a:cubicBezTo>
                <a:cubicBezTo>
                  <a:pt x="3292596" y="162763"/>
                  <a:pt x="4030629" y="106131"/>
                  <a:pt x="4622916" y="420366"/>
                </a:cubicBezTo>
                <a:cubicBezTo>
                  <a:pt x="4742732" y="206659"/>
                  <a:pt x="5001958" y="114264"/>
                  <a:pt x="5300831" y="24496"/>
                </a:cubicBezTo>
                <a:cubicBezTo>
                  <a:pt x="5598220" y="10556"/>
                  <a:pt x="5987330" y="91315"/>
                  <a:pt x="6141586" y="303883"/>
                </a:cubicBezTo>
                <a:cubicBezTo>
                  <a:pt x="6491790" y="80135"/>
                  <a:pt x="6855238" y="-140765"/>
                  <a:pt x="7300609" y="84514"/>
                </a:cubicBezTo>
                <a:cubicBezTo>
                  <a:pt x="7592848" y="198702"/>
                  <a:pt x="7828269" y="397189"/>
                  <a:pt x="7888355" y="682973"/>
                </a:cubicBezTo>
                <a:cubicBezTo>
                  <a:pt x="8264035" y="784824"/>
                  <a:pt x="8588308" y="1012204"/>
                  <a:pt x="8642646" y="1263794"/>
                </a:cubicBezTo>
                <a:cubicBezTo>
                  <a:pt x="8745902" y="1441191"/>
                  <a:pt x="8706784" y="1693488"/>
                  <a:pt x="8608884" y="1893608"/>
                </a:cubicBezTo>
                <a:cubicBezTo>
                  <a:pt x="8798480" y="2141855"/>
                  <a:pt x="8976363" y="2524577"/>
                  <a:pt x="8855511" y="2856581"/>
                </a:cubicBezTo>
                <a:cubicBezTo>
                  <a:pt x="8683769" y="3208288"/>
                  <a:pt x="8273054" y="3617041"/>
                  <a:pt x="7700194" y="3699518"/>
                </a:cubicBezTo>
                <a:cubicBezTo>
                  <a:pt x="7739477" y="4022456"/>
                  <a:pt x="7588546" y="4294906"/>
                  <a:pt x="7286610" y="4421809"/>
                </a:cubicBezTo>
                <a:cubicBezTo>
                  <a:pt x="6939116" y="4622568"/>
                  <a:pt x="6398780" y="4805991"/>
                  <a:pt x="5878490" y="4509263"/>
                </a:cubicBezTo>
                <a:cubicBezTo>
                  <a:pt x="5695291" y="4872083"/>
                  <a:pt x="5444073" y="5147216"/>
                  <a:pt x="4872219" y="5279812"/>
                </a:cubicBezTo>
                <a:cubicBezTo>
                  <a:pt x="4362950" y="5292613"/>
                  <a:pt x="3709929" y="5119483"/>
                  <a:pt x="3392663" y="4809472"/>
                </a:cubicBezTo>
                <a:cubicBezTo>
                  <a:pt x="2649544" y="5161340"/>
                  <a:pt x="1678205" y="5055367"/>
                  <a:pt x="1194843" y="4344766"/>
                </a:cubicBezTo>
                <a:cubicBezTo>
                  <a:pt x="724755" y="4387051"/>
                  <a:pt x="395119" y="4202089"/>
                  <a:pt x="228510" y="3827637"/>
                </a:cubicBezTo>
                <a:cubicBezTo>
                  <a:pt x="120026" y="3607685"/>
                  <a:pt x="169176" y="3316965"/>
                  <a:pt x="434993" y="3129598"/>
                </a:cubicBezTo>
                <a:cubicBezTo>
                  <a:pt x="89222" y="3005781"/>
                  <a:pt x="-26823" y="2738800"/>
                  <a:pt x="-1030" y="2413432"/>
                </a:cubicBezTo>
                <a:cubicBezTo>
                  <a:pt x="29403" y="2120308"/>
                  <a:pt x="402583" y="1844923"/>
                  <a:pt x="795258" y="1776881"/>
                </a:cubicBezTo>
                <a:cubicBezTo>
                  <a:pt x="797715" y="1771914"/>
                  <a:pt x="801054" y="1764655"/>
                  <a:pt x="802875" y="1760100"/>
                </a:cubicBezTo>
                <a:close/>
              </a:path>
              <a:path w="8893391" h="5291326" fill="none" extrusionOk="0">
                <a:moveTo>
                  <a:pt x="7857462" y="5889722"/>
                </a:moveTo>
                <a:cubicBezTo>
                  <a:pt x="7849413" y="5969114"/>
                  <a:pt x="7811038" y="6037556"/>
                  <a:pt x="7710481" y="6036703"/>
                </a:cubicBezTo>
                <a:cubicBezTo>
                  <a:pt x="7623304" y="6020418"/>
                  <a:pt x="7556322" y="5971844"/>
                  <a:pt x="7563500" y="5889722"/>
                </a:cubicBezTo>
                <a:cubicBezTo>
                  <a:pt x="7558024" y="5795233"/>
                  <a:pt x="7632430" y="5736905"/>
                  <a:pt x="7710481" y="5742741"/>
                </a:cubicBezTo>
                <a:cubicBezTo>
                  <a:pt x="7779249" y="5735920"/>
                  <a:pt x="7874803" y="5813248"/>
                  <a:pt x="7857462" y="5889722"/>
                </a:cubicBezTo>
                <a:close/>
              </a:path>
              <a:path w="8893391" h="5291326" fill="none" extrusionOk="0">
                <a:moveTo>
                  <a:pt x="7747296" y="5634129"/>
                </a:moveTo>
                <a:cubicBezTo>
                  <a:pt x="7736036" y="5812139"/>
                  <a:pt x="7626438" y="5912106"/>
                  <a:pt x="7453333" y="5928092"/>
                </a:cubicBezTo>
                <a:cubicBezTo>
                  <a:pt x="7314981" y="5934753"/>
                  <a:pt x="7130449" y="5808879"/>
                  <a:pt x="7159370" y="5634129"/>
                </a:cubicBezTo>
                <a:cubicBezTo>
                  <a:pt x="7171812" y="5480629"/>
                  <a:pt x="7283701" y="5306988"/>
                  <a:pt x="7453333" y="5340166"/>
                </a:cubicBezTo>
                <a:cubicBezTo>
                  <a:pt x="7601872" y="5311218"/>
                  <a:pt x="7716498" y="5468705"/>
                  <a:pt x="7747296" y="5634129"/>
                </a:cubicBezTo>
                <a:close/>
              </a:path>
              <a:path w="8893391" h="5291326" fill="none" extrusionOk="0">
                <a:moveTo>
                  <a:pt x="7428638" y="5171304"/>
                </a:moveTo>
                <a:cubicBezTo>
                  <a:pt x="7443484" y="5384630"/>
                  <a:pt x="7283149" y="5606294"/>
                  <a:pt x="6987694" y="5612248"/>
                </a:cubicBezTo>
                <a:cubicBezTo>
                  <a:pt x="6739351" y="5574383"/>
                  <a:pt x="6554134" y="5462509"/>
                  <a:pt x="6546750" y="5171304"/>
                </a:cubicBezTo>
                <a:cubicBezTo>
                  <a:pt x="6550000" y="4909127"/>
                  <a:pt x="6756501" y="4749086"/>
                  <a:pt x="6987694" y="4730360"/>
                </a:cubicBezTo>
                <a:cubicBezTo>
                  <a:pt x="7193663" y="4747514"/>
                  <a:pt x="7399094" y="4877053"/>
                  <a:pt x="7428638" y="5171304"/>
                </a:cubicBezTo>
                <a:close/>
              </a:path>
              <a:path w="8893391" h="5291326" fill="none" extrusionOk="0">
                <a:moveTo>
                  <a:pt x="966126" y="3206274"/>
                </a:moveTo>
                <a:cubicBezTo>
                  <a:pt x="766240" y="3229949"/>
                  <a:pt x="597122" y="3179691"/>
                  <a:pt x="444669" y="3108654"/>
                </a:cubicBezTo>
                <a:moveTo>
                  <a:pt x="1426236" y="4274583"/>
                </a:moveTo>
                <a:cubicBezTo>
                  <a:pt x="1345585" y="4298226"/>
                  <a:pt x="1293009" y="4312772"/>
                  <a:pt x="1198137" y="4321249"/>
                </a:cubicBezTo>
                <a:moveTo>
                  <a:pt x="3392252" y="4787915"/>
                </a:moveTo>
                <a:cubicBezTo>
                  <a:pt x="3353292" y="4719751"/>
                  <a:pt x="3287240" y="4655506"/>
                  <a:pt x="3254734" y="4574792"/>
                </a:cubicBezTo>
                <a:moveTo>
                  <a:pt x="5934485" y="4256455"/>
                </a:moveTo>
                <a:cubicBezTo>
                  <a:pt x="5933431" y="4329938"/>
                  <a:pt x="5913436" y="4414931"/>
                  <a:pt x="5879519" y="4490278"/>
                </a:cubicBezTo>
                <a:moveTo>
                  <a:pt x="7025984" y="2811506"/>
                </a:moveTo>
                <a:cubicBezTo>
                  <a:pt x="7350734" y="3003601"/>
                  <a:pt x="7709686" y="3305693"/>
                  <a:pt x="7695253" y="3685555"/>
                </a:cubicBezTo>
                <a:moveTo>
                  <a:pt x="8604767" y="1880625"/>
                </a:moveTo>
                <a:cubicBezTo>
                  <a:pt x="8554031" y="2007879"/>
                  <a:pt x="8416850" y="2121038"/>
                  <a:pt x="8306674" y="2208393"/>
                </a:cubicBezTo>
                <a:moveTo>
                  <a:pt x="7889590" y="664600"/>
                </a:moveTo>
                <a:cubicBezTo>
                  <a:pt x="7902947" y="709720"/>
                  <a:pt x="7900769" y="768952"/>
                  <a:pt x="7905236" y="819420"/>
                </a:cubicBezTo>
                <a:moveTo>
                  <a:pt x="5986157" y="484058"/>
                </a:moveTo>
                <a:cubicBezTo>
                  <a:pt x="6016310" y="409101"/>
                  <a:pt x="6083732" y="357364"/>
                  <a:pt x="6138910" y="286613"/>
                </a:cubicBezTo>
                <a:moveTo>
                  <a:pt x="4558068" y="578126"/>
                </a:moveTo>
                <a:cubicBezTo>
                  <a:pt x="4569688" y="516851"/>
                  <a:pt x="4597817" y="454502"/>
                  <a:pt x="4631974" y="407873"/>
                </a:cubicBezTo>
                <a:moveTo>
                  <a:pt x="2882117" y="635938"/>
                </a:moveTo>
                <a:cubicBezTo>
                  <a:pt x="2986612" y="689697"/>
                  <a:pt x="3060682" y="747937"/>
                  <a:pt x="3149742" y="801047"/>
                </a:cubicBezTo>
                <a:moveTo>
                  <a:pt x="849607" y="1933906"/>
                </a:moveTo>
                <a:cubicBezTo>
                  <a:pt x="816894" y="1873080"/>
                  <a:pt x="817323" y="1825947"/>
                  <a:pt x="802875" y="1760100"/>
                </a:cubicBezTo>
              </a:path>
              <a:path w="8893391" h="5291326" stroke="0" extrusionOk="0">
                <a:moveTo>
                  <a:pt x="802875" y="1760100"/>
                </a:moveTo>
                <a:cubicBezTo>
                  <a:pt x="709229" y="1397636"/>
                  <a:pt x="916208" y="1055475"/>
                  <a:pt x="1157581" y="845999"/>
                </a:cubicBezTo>
                <a:cubicBezTo>
                  <a:pt x="1625914" y="494102"/>
                  <a:pt x="2342369" y="375796"/>
                  <a:pt x="2883146" y="637163"/>
                </a:cubicBezTo>
                <a:cubicBezTo>
                  <a:pt x="3213949" y="118160"/>
                  <a:pt x="4234087" y="-24836"/>
                  <a:pt x="4622916" y="420366"/>
                </a:cubicBezTo>
                <a:cubicBezTo>
                  <a:pt x="4697640" y="212440"/>
                  <a:pt x="5028420" y="36075"/>
                  <a:pt x="5300831" y="24496"/>
                </a:cubicBezTo>
                <a:cubicBezTo>
                  <a:pt x="5598528" y="-67409"/>
                  <a:pt x="5955495" y="72527"/>
                  <a:pt x="6141586" y="303883"/>
                </a:cubicBezTo>
                <a:cubicBezTo>
                  <a:pt x="6364505" y="-29009"/>
                  <a:pt x="6876472" y="-132970"/>
                  <a:pt x="7300609" y="84514"/>
                </a:cubicBezTo>
                <a:cubicBezTo>
                  <a:pt x="7633275" y="152797"/>
                  <a:pt x="7774004" y="388334"/>
                  <a:pt x="7888355" y="682973"/>
                </a:cubicBezTo>
                <a:cubicBezTo>
                  <a:pt x="8261287" y="752753"/>
                  <a:pt x="8496316" y="962512"/>
                  <a:pt x="8642646" y="1263794"/>
                </a:cubicBezTo>
                <a:cubicBezTo>
                  <a:pt x="8753373" y="1468551"/>
                  <a:pt x="8698392" y="1726794"/>
                  <a:pt x="8608884" y="1893608"/>
                </a:cubicBezTo>
                <a:cubicBezTo>
                  <a:pt x="8897400" y="2199366"/>
                  <a:pt x="8944115" y="2485224"/>
                  <a:pt x="8855511" y="2856581"/>
                </a:cubicBezTo>
                <a:cubicBezTo>
                  <a:pt x="8729353" y="3323507"/>
                  <a:pt x="8322597" y="3636961"/>
                  <a:pt x="7700194" y="3699518"/>
                </a:cubicBezTo>
                <a:cubicBezTo>
                  <a:pt x="7708429" y="3962581"/>
                  <a:pt x="7578956" y="4233259"/>
                  <a:pt x="7286610" y="4421809"/>
                </a:cubicBezTo>
                <a:cubicBezTo>
                  <a:pt x="6910980" y="4621901"/>
                  <a:pt x="6240037" y="4808431"/>
                  <a:pt x="5878490" y="4509263"/>
                </a:cubicBezTo>
                <a:cubicBezTo>
                  <a:pt x="5787602" y="4867849"/>
                  <a:pt x="5363387" y="5087511"/>
                  <a:pt x="4872219" y="5279812"/>
                </a:cubicBezTo>
                <a:cubicBezTo>
                  <a:pt x="4358971" y="5412825"/>
                  <a:pt x="3713669" y="5184030"/>
                  <a:pt x="3392663" y="4809472"/>
                </a:cubicBezTo>
                <a:cubicBezTo>
                  <a:pt x="2506837" y="5202111"/>
                  <a:pt x="1553175" y="5144011"/>
                  <a:pt x="1194843" y="4344766"/>
                </a:cubicBezTo>
                <a:cubicBezTo>
                  <a:pt x="684682" y="4404598"/>
                  <a:pt x="358461" y="4094031"/>
                  <a:pt x="228510" y="3827637"/>
                </a:cubicBezTo>
                <a:cubicBezTo>
                  <a:pt x="190124" y="3565311"/>
                  <a:pt x="210979" y="3328581"/>
                  <a:pt x="434993" y="3129598"/>
                </a:cubicBezTo>
                <a:cubicBezTo>
                  <a:pt x="117477" y="2952040"/>
                  <a:pt x="-7704" y="2698628"/>
                  <a:pt x="-1030" y="2413432"/>
                </a:cubicBezTo>
                <a:cubicBezTo>
                  <a:pt x="12371" y="2007283"/>
                  <a:pt x="471845" y="1808662"/>
                  <a:pt x="795258" y="1776881"/>
                </a:cubicBezTo>
                <a:cubicBezTo>
                  <a:pt x="797760" y="1770317"/>
                  <a:pt x="801302" y="1766071"/>
                  <a:pt x="802875" y="1760100"/>
                </a:cubicBezTo>
                <a:close/>
              </a:path>
              <a:path w="8893391" h="5291326" stroke="0" extrusionOk="0">
                <a:moveTo>
                  <a:pt x="7857462" y="5889722"/>
                </a:moveTo>
                <a:cubicBezTo>
                  <a:pt x="7837746" y="5975130"/>
                  <a:pt x="7797186" y="6047736"/>
                  <a:pt x="7710481" y="6036703"/>
                </a:cubicBezTo>
                <a:cubicBezTo>
                  <a:pt x="7626146" y="6034250"/>
                  <a:pt x="7568163" y="5970277"/>
                  <a:pt x="7563500" y="5889722"/>
                </a:cubicBezTo>
                <a:cubicBezTo>
                  <a:pt x="7551772" y="5815005"/>
                  <a:pt x="7621340" y="5739960"/>
                  <a:pt x="7710481" y="5742741"/>
                </a:cubicBezTo>
                <a:cubicBezTo>
                  <a:pt x="7800595" y="5752651"/>
                  <a:pt x="7873405" y="5812307"/>
                  <a:pt x="7857462" y="5889722"/>
                </a:cubicBezTo>
                <a:close/>
              </a:path>
              <a:path w="8893391" h="5291326" stroke="0" extrusionOk="0">
                <a:moveTo>
                  <a:pt x="7747296" y="5634129"/>
                </a:moveTo>
                <a:cubicBezTo>
                  <a:pt x="7732903" y="5810095"/>
                  <a:pt x="7600946" y="5965183"/>
                  <a:pt x="7453333" y="5928092"/>
                </a:cubicBezTo>
                <a:cubicBezTo>
                  <a:pt x="7292700" y="5899494"/>
                  <a:pt x="7167219" y="5768536"/>
                  <a:pt x="7159370" y="5634129"/>
                </a:cubicBezTo>
                <a:cubicBezTo>
                  <a:pt x="7149986" y="5497305"/>
                  <a:pt x="7270980" y="5331836"/>
                  <a:pt x="7453333" y="5340166"/>
                </a:cubicBezTo>
                <a:cubicBezTo>
                  <a:pt x="7651271" y="5330834"/>
                  <a:pt x="7730672" y="5484833"/>
                  <a:pt x="7747296" y="5634129"/>
                </a:cubicBezTo>
                <a:close/>
              </a:path>
              <a:path w="8893391" h="5291326" stroke="0" extrusionOk="0">
                <a:moveTo>
                  <a:pt x="7428638" y="5171304"/>
                </a:moveTo>
                <a:cubicBezTo>
                  <a:pt x="7451741" y="5433229"/>
                  <a:pt x="7236873" y="5634474"/>
                  <a:pt x="6987694" y="5612248"/>
                </a:cubicBezTo>
                <a:cubicBezTo>
                  <a:pt x="6760701" y="5602367"/>
                  <a:pt x="6496559" y="5418365"/>
                  <a:pt x="6546750" y="5171304"/>
                </a:cubicBezTo>
                <a:cubicBezTo>
                  <a:pt x="6560461" y="4939017"/>
                  <a:pt x="6751038" y="4741742"/>
                  <a:pt x="6987694" y="4730360"/>
                </a:cubicBezTo>
                <a:cubicBezTo>
                  <a:pt x="7174048" y="4718181"/>
                  <a:pt x="7421775" y="4914936"/>
                  <a:pt x="7428638" y="5171304"/>
                </a:cubicBezTo>
                <a:close/>
              </a:path>
              <a:path w="8893391" h="5291326" fill="none" stroke="0" extrusionOk="0">
                <a:moveTo>
                  <a:pt x="966126" y="3206274"/>
                </a:moveTo>
                <a:cubicBezTo>
                  <a:pt x="794612" y="3235403"/>
                  <a:pt x="612943" y="3146214"/>
                  <a:pt x="444669" y="3108654"/>
                </a:cubicBezTo>
                <a:moveTo>
                  <a:pt x="1426236" y="4274583"/>
                </a:moveTo>
                <a:cubicBezTo>
                  <a:pt x="1366156" y="4304757"/>
                  <a:pt x="1272860" y="4311632"/>
                  <a:pt x="1198137" y="4321249"/>
                </a:cubicBezTo>
                <a:moveTo>
                  <a:pt x="3392252" y="4787915"/>
                </a:moveTo>
                <a:cubicBezTo>
                  <a:pt x="3334151" y="4727839"/>
                  <a:pt x="3284004" y="4639873"/>
                  <a:pt x="3254734" y="4574792"/>
                </a:cubicBezTo>
                <a:moveTo>
                  <a:pt x="5934485" y="4256455"/>
                </a:moveTo>
                <a:cubicBezTo>
                  <a:pt x="5921026" y="4348942"/>
                  <a:pt x="5900792" y="4416668"/>
                  <a:pt x="5879519" y="4490278"/>
                </a:cubicBezTo>
                <a:moveTo>
                  <a:pt x="7025984" y="2811506"/>
                </a:moveTo>
                <a:cubicBezTo>
                  <a:pt x="7426473" y="2920331"/>
                  <a:pt x="7622574" y="3282462"/>
                  <a:pt x="7695253" y="3685555"/>
                </a:cubicBezTo>
                <a:moveTo>
                  <a:pt x="8604767" y="1880625"/>
                </a:moveTo>
                <a:cubicBezTo>
                  <a:pt x="8553872" y="1991562"/>
                  <a:pt x="8421904" y="2103475"/>
                  <a:pt x="8306674" y="2208393"/>
                </a:cubicBezTo>
                <a:moveTo>
                  <a:pt x="7889590" y="664600"/>
                </a:moveTo>
                <a:cubicBezTo>
                  <a:pt x="7906341" y="715456"/>
                  <a:pt x="7897306" y="772537"/>
                  <a:pt x="7905236" y="819420"/>
                </a:cubicBezTo>
                <a:moveTo>
                  <a:pt x="5986157" y="484058"/>
                </a:moveTo>
                <a:cubicBezTo>
                  <a:pt x="6026708" y="399366"/>
                  <a:pt x="6088944" y="348653"/>
                  <a:pt x="6138910" y="286613"/>
                </a:cubicBezTo>
                <a:moveTo>
                  <a:pt x="4558068" y="578126"/>
                </a:moveTo>
                <a:cubicBezTo>
                  <a:pt x="4563581" y="508398"/>
                  <a:pt x="4602655" y="447481"/>
                  <a:pt x="4631974" y="407873"/>
                </a:cubicBezTo>
                <a:moveTo>
                  <a:pt x="2882117" y="635938"/>
                </a:moveTo>
                <a:cubicBezTo>
                  <a:pt x="2991759" y="685363"/>
                  <a:pt x="3060462" y="744880"/>
                  <a:pt x="3149742" y="801047"/>
                </a:cubicBezTo>
                <a:moveTo>
                  <a:pt x="849607" y="1933906"/>
                </a:moveTo>
                <a:cubicBezTo>
                  <a:pt x="825880" y="1875184"/>
                  <a:pt x="807552" y="1829137"/>
                  <a:pt x="802875" y="1760100"/>
                </a:cubicBezTo>
              </a:path>
            </a:pathLst>
          </a:custGeom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462865412">
                  <a:prstGeom prst="cloudCallout">
                    <a:avLst>
                      <a:gd name="adj1" fmla="val 36699"/>
                      <a:gd name="adj2" fmla="val 6130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8CF34CC-E762-3E3E-99DF-16F84E90B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03754" y="2709896"/>
            <a:ext cx="5376372" cy="5294499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5DC0E0EB-6C1D-6B2E-FA3F-4D92E5DD9AAC}"/>
              </a:ext>
            </a:extLst>
          </p:cNvPr>
          <p:cNvSpPr txBox="1"/>
          <p:nvPr/>
        </p:nvSpPr>
        <p:spPr>
          <a:xfrm>
            <a:off x="1179707" y="874762"/>
            <a:ext cx="6533976" cy="281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Tạm</a:t>
            </a:r>
            <a:r>
              <a:rPr lang="en-US" sz="7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7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5A1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biệt</a:t>
            </a:r>
          </a:p>
          <a:p>
            <a:pPr algn="ctr">
              <a:lnSpc>
                <a:spcPct val="130000"/>
              </a:lnSpc>
            </a:pPr>
            <a:r>
              <a:rPr lang="en-US" sz="7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83F1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Hẹn</a:t>
            </a:r>
            <a:r>
              <a:rPr lang="en-US" sz="7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7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gặp</a:t>
            </a:r>
            <a:r>
              <a:rPr lang="en-US" sz="7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7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lại !</a:t>
            </a:r>
            <a:endParaRPr lang="en-US" sz="7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CC99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RCO Typography" panose="020B0603050302020204" pitchFamily="3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296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indefinite" fill="hold" grpId="0" nodeType="withEffect">
                                  <p:stCondLst>
                                    <p:cond delay="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1BDC8C-DE81-C87E-EBDB-6866F5B8AEC7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86042097-45CB-8676-E445-62EAF794FAD9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Trần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Phương Dung</a:t>
              </a:r>
              <a:endParaRPr lang="en-US" dirty="0"/>
            </a:p>
          </p:txBody>
        </p:sp>
        <p:pic>
          <p:nvPicPr>
            <p:cNvPr id="9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0994B609-D4E0-6677-098A-F0183792A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sp>
        <p:nvSpPr>
          <p:cNvPr id="14" name="TextBox 31">
            <a:extLst>
              <a:ext uri="{FF2B5EF4-FFF2-40B4-BE49-F238E27FC236}">
                <a16:creationId xmlns:a16="http://schemas.microsoft.com/office/drawing/2014/main" id="{DD4DCCF1-A9DD-562B-16B7-898D44DDDCEB}"/>
              </a:ext>
            </a:extLst>
          </p:cNvPr>
          <p:cNvSpPr txBox="1"/>
          <p:nvPr/>
        </p:nvSpPr>
        <p:spPr>
          <a:xfrm>
            <a:off x="0" y="364216"/>
            <a:ext cx="408826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>
                <a:ln w="254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ARCO Typography" panose="020B0603050302020204" pitchFamily="34" charset="2"/>
              </a:rPr>
              <a:t>Sinh hoạt dưới cờ</a:t>
            </a:r>
            <a:endParaRPr lang="en-US" sz="5400" dirty="0">
              <a:ln w="2540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ARCO Typography" panose="020B0603050302020204" pitchFamily="34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F8CDE-5BC5-0821-0107-199BD4753A6B}"/>
              </a:ext>
            </a:extLst>
          </p:cNvPr>
          <p:cNvSpPr txBox="1"/>
          <p:nvPr/>
        </p:nvSpPr>
        <p:spPr>
          <a:xfrm>
            <a:off x="4181475" y="197724"/>
            <a:ext cx="7458607" cy="1595021"/>
          </a:xfrm>
          <a:prstGeom prst="doubleWave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B591FD"/>
                </a:solidFill>
                <a:latin typeface="#9Slide05 Phobia" panose="02000506000000020003" pitchFamily="2" charset="0"/>
              </a:rPr>
              <a:t>Tham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FFCCCC"/>
                </a:solidFill>
                <a:latin typeface="#9Slide05 Phobia" panose="02000506000000020003" pitchFamily="2" charset="0"/>
              </a:rPr>
              <a:t>gia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#9Slide05 Phobia" panose="02000506000000020003" pitchFamily="2" charset="0"/>
              </a:rPr>
              <a:t>“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93F2FF"/>
                </a:solidFill>
                <a:latin typeface="#9Slide05 Phobia" panose="02000506000000020003" pitchFamily="2" charset="0"/>
              </a:rPr>
              <a:t>Ngày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F5B8F6"/>
                </a:solidFill>
                <a:latin typeface="#9Slide05 Phobia" panose="02000506000000020003" pitchFamily="2" charset="0"/>
              </a:rPr>
              <a:t>hội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#9Slide05 Phobia" panose="02000506000000020003" pitchFamily="2" charset="0"/>
              </a:rPr>
              <a:t>đọc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5 Phobia" panose="02000506000000020003" pitchFamily="2" charset="0"/>
              </a:rPr>
              <a:t>sách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#9Slide05 Phobia" panose="02000506000000020003" pitchFamily="2" charset="0"/>
              </a:rPr>
              <a:t>”</a:t>
            </a:r>
          </a:p>
        </p:txBody>
      </p:sp>
      <p:pic>
        <p:nvPicPr>
          <p:cNvPr id="1026" name="Picture 2" descr="Có thể là tranh biếm họa về một hoặc nhiều người">
            <a:extLst>
              <a:ext uri="{FF2B5EF4-FFF2-40B4-BE49-F238E27FC236}">
                <a16:creationId xmlns:a16="http://schemas.microsoft.com/office/drawing/2014/main" id="{1BA54161-8DFF-7DFC-5B02-7C1C9B6DE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510" y1="43750" x2="22510" y2="43750"/>
                        <a14:foregroundMark x1="22656" y1="43750" x2="21240" y2="44189"/>
                        <a14:foregroundMark x1="77930" y1="25439" x2="70459" y2="37598"/>
                        <a14:foregroundMark x1="70459" y1="37598" x2="71094" y2="40137"/>
                        <a14:foregroundMark x1="69873" y1="50537" x2="71387" y2="55420"/>
                        <a14:foregroundMark x1="74463" y1="47754" x2="70850" y2="54297"/>
                        <a14:foregroundMark x1="70020" y1="35547" x2="65576" y2="44189"/>
                        <a14:foregroundMark x1="75977" y1="47217" x2="74316" y2="54004"/>
                        <a14:foregroundMark x1="75684" y1="58350" x2="75684" y2="58350"/>
                        <a14:foregroundMark x1="59180" y1="55811" x2="59180" y2="55811"/>
                        <a14:foregroundMark x1="59570" y1="56396" x2="60547" y2="57227"/>
                        <a14:foregroundMark x1="61230" y1="58350" x2="61230" y2="58350"/>
                        <a14:foregroundMark x1="52100" y1="61523" x2="49316" y2="69043"/>
                        <a14:foregroundMark x1="57764" y1="62646" x2="48633" y2="72217"/>
                        <a14:foregroundMark x1="43066" y1="65283" x2="48730" y2="72656"/>
                        <a14:foregroundMark x1="58057" y1="54590" x2="58057" y2="54590"/>
                        <a14:foregroundMark x1="59326" y1="64160" x2="51660" y2="71533"/>
                        <a14:foregroundMark x1="41650" y1="69434" x2="47363" y2="74707"/>
                        <a14:foregroundMark x1="39453" y1="69287" x2="48730" y2="76660"/>
                        <a14:foregroundMark x1="51660" y1="74707" x2="53760" y2="72363"/>
                        <a14:foregroundMark x1="57520" y1="59180" x2="57520" y2="65820"/>
                        <a14:foregroundMark x1="51270" y1="59863" x2="55811" y2="57520"/>
                        <a14:foregroundMark x1="60547" y1="61230" x2="59863" y2="65430"/>
                        <a14:foregroundMark x1="62646" y1="64990" x2="62793" y2="6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8056" r="9305" b="21389"/>
          <a:stretch/>
        </p:blipFill>
        <p:spPr bwMode="auto">
          <a:xfrm>
            <a:off x="2251150" y="2566346"/>
            <a:ext cx="50101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isolated bundle of books">
            <a:extLst>
              <a:ext uri="{FF2B5EF4-FFF2-40B4-BE49-F238E27FC236}">
                <a16:creationId xmlns:a16="http://schemas.microsoft.com/office/drawing/2014/main" id="{30A7A79E-2505-0848-AE91-F05F9E8FD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3" b="94404" l="3834" r="93291">
                        <a14:foregroundMark x1="7348" y1="71533" x2="30831" y2="54745"/>
                        <a14:foregroundMark x1="30831" y1="54745" x2="32268" y2="52798"/>
                        <a14:foregroundMark x1="3834" y1="72749" x2="12780" y2="80779"/>
                        <a14:foregroundMark x1="58147" y1="94404" x2="58147" y2="94404"/>
                        <a14:foregroundMark x1="88818" y1="37226" x2="88818" y2="37226"/>
                        <a14:foregroundMark x1="92013" y1="31873" x2="92013" y2="31873"/>
                        <a14:foregroundMark x1="91374" y1="54258" x2="93450" y2="55231"/>
                        <a14:foregroundMark x1="55751" y1="8273" x2="59425" y2="11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54" y="4378406"/>
            <a:ext cx="2943225" cy="19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1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7037E-6 L -1.66667E-6 -0.07223 " pathEditMode="relative" rAng="0" ptsTypes="AA">
                                      <p:cBhvr>
                                        <p:cTn id="13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5EE0-09EE-6B82-48B9-775F69AB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89CD0-4DFF-4F34-D4D3-8DD94D689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C67E6F-5C0A-F8D8-8812-3CE7A1E19E21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9B5A4D9D-8EEE-BC8F-FDB2-BE7782C2CF50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Trần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Phương Dung</a:t>
              </a:r>
              <a:endParaRPr lang="en-US" dirty="0"/>
            </a:p>
          </p:txBody>
        </p:sp>
        <p:pic>
          <p:nvPicPr>
            <p:cNvPr id="6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F8219620-6264-A4FD-7108-B4A73C54E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3BB828-E23C-6FD5-E88D-55A94C91AABD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6C297B-B1B5-6FAB-9D65-5C8FAC88E27E}"/>
              </a:ext>
            </a:extLst>
          </p:cNvPr>
          <p:cNvSpPr txBox="1"/>
          <p:nvPr/>
        </p:nvSpPr>
        <p:spPr>
          <a:xfrm>
            <a:off x="487463" y="584699"/>
            <a:ext cx="11130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rench Vanilla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1. Cùng bạn tổ chức góc chia sẻ “Sách hay của bạn”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rench Vanilla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26" name="Picture 2" descr="Tác Phẩm Của Nguyễn Nhật Ánh Lại “gây Sốt”">
            <a:extLst>
              <a:ext uri="{FF2B5EF4-FFF2-40B4-BE49-F238E27FC236}">
                <a16:creationId xmlns:a16="http://schemas.microsoft.com/office/drawing/2014/main" id="{93E5FCC1-8DF2-C58F-8FDC-CCE0993F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9864">
            <a:off x="1150163" y="1618852"/>
            <a:ext cx="2781325" cy="435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chweb-NXB Tổng hợp TP.HCM">
            <a:extLst>
              <a:ext uri="{FF2B5EF4-FFF2-40B4-BE49-F238E27FC236}">
                <a16:creationId xmlns:a16="http://schemas.microsoft.com/office/drawing/2014/main" id="{8945F6A2-CA4E-AB14-5BF4-C4FB56E5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397">
            <a:off x="8267897" y="1695703"/>
            <a:ext cx="2854951" cy="415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ách mẹ kinh nghiệm chọn truyện thiếu nhi hay dành cho bé | Nhà Sách Tiến  Thọ">
            <a:extLst>
              <a:ext uri="{FF2B5EF4-FFF2-40B4-BE49-F238E27FC236}">
                <a16:creationId xmlns:a16="http://schemas.microsoft.com/office/drawing/2014/main" id="{1287D031-C5C0-6229-A47F-E9F6EC316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r="9096"/>
          <a:stretch/>
        </p:blipFill>
        <p:spPr bwMode="auto">
          <a:xfrm>
            <a:off x="4470670" y="1550633"/>
            <a:ext cx="3104109" cy="3656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253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7574-7303-2F40-EA6B-4A0AFDF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8B09-D5BA-7AB5-3291-1B0F56BA2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48C1B6-CAC4-A996-BA4A-7A8FEEEA248B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30510C9A-C3E5-49BD-5625-239BDF110D73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Trần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Phương Dung</a:t>
              </a:r>
              <a:endParaRPr lang="en-US" dirty="0"/>
            </a:p>
          </p:txBody>
        </p:sp>
        <p:pic>
          <p:nvPicPr>
            <p:cNvPr id="6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A16D8D20-A709-EE04-EC3B-EB4501F6D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BBB0EA-AD03-E8D8-2063-777C4730394A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EFB5C2-FE43-E5DA-6BA4-1285EC285D40}"/>
              </a:ext>
            </a:extLst>
          </p:cNvPr>
          <p:cNvSpPr txBox="1"/>
          <p:nvPr/>
        </p:nvSpPr>
        <p:spPr>
          <a:xfrm>
            <a:off x="838200" y="557516"/>
            <a:ext cx="1051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rench Vanilla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2. Trao đổi sách hay với bạn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rench Vanilla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2" descr="Có thể là tranh biếm họa về một hoặc nhiều người">
            <a:extLst>
              <a:ext uri="{FF2B5EF4-FFF2-40B4-BE49-F238E27FC236}">
                <a16:creationId xmlns:a16="http://schemas.microsoft.com/office/drawing/2014/main" id="{20E4245D-BDB5-3423-1561-DF0CE36FB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510" y1="43750" x2="22510" y2="43750"/>
                        <a14:foregroundMark x1="22656" y1="43750" x2="21240" y2="44189"/>
                        <a14:foregroundMark x1="77930" y1="25439" x2="70459" y2="37598"/>
                        <a14:foregroundMark x1="70459" y1="37598" x2="71094" y2="40137"/>
                        <a14:foregroundMark x1="69873" y1="50537" x2="71387" y2="55420"/>
                        <a14:foregroundMark x1="74463" y1="47754" x2="70850" y2="54297"/>
                        <a14:foregroundMark x1="70020" y1="35547" x2="65576" y2="44189"/>
                        <a14:foregroundMark x1="75977" y1="47217" x2="74316" y2="54004"/>
                        <a14:foregroundMark x1="75684" y1="58350" x2="75684" y2="58350"/>
                        <a14:foregroundMark x1="59180" y1="55811" x2="59180" y2="55811"/>
                        <a14:foregroundMark x1="59570" y1="56396" x2="60547" y2="57227"/>
                        <a14:foregroundMark x1="61230" y1="58350" x2="61230" y2="58350"/>
                        <a14:foregroundMark x1="52100" y1="61523" x2="49316" y2="69043"/>
                        <a14:foregroundMark x1="57764" y1="62646" x2="48633" y2="72217"/>
                        <a14:foregroundMark x1="43066" y1="65283" x2="48730" y2="72656"/>
                        <a14:foregroundMark x1="58057" y1="54590" x2="58057" y2="54590"/>
                        <a14:foregroundMark x1="59326" y1="64160" x2="51660" y2="71533"/>
                        <a14:foregroundMark x1="41650" y1="69434" x2="47363" y2="74707"/>
                        <a14:foregroundMark x1="39453" y1="69287" x2="48730" y2="76660"/>
                        <a14:foregroundMark x1="51660" y1="74707" x2="53760" y2="72363"/>
                        <a14:foregroundMark x1="57520" y1="59180" x2="57520" y2="65820"/>
                        <a14:foregroundMark x1="51270" y1="59863" x2="55811" y2="57520"/>
                        <a14:foregroundMark x1="60547" y1="61230" x2="59863" y2="65430"/>
                        <a14:foregroundMark x1="62646" y1="64990" x2="62793" y2="6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8056" r="9305" b="21389"/>
          <a:stretch/>
        </p:blipFill>
        <p:spPr bwMode="auto">
          <a:xfrm>
            <a:off x="1085849" y="2024063"/>
            <a:ext cx="50101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ác Phẩm Của Nguyễn Nhật Ánh Lại “gây Sốt”">
            <a:extLst>
              <a:ext uri="{FF2B5EF4-FFF2-40B4-BE49-F238E27FC236}">
                <a16:creationId xmlns:a16="http://schemas.microsoft.com/office/drawing/2014/main" id="{C0811B76-0B1A-7354-2150-7E1B3CA2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9864">
            <a:off x="6507019" y="3364095"/>
            <a:ext cx="1385124" cy="216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ách mẹ kinh nghiệm chọn truyện thiếu nhi hay dành cho bé | Nhà Sách Tiến  Thọ">
            <a:extLst>
              <a:ext uri="{FF2B5EF4-FFF2-40B4-BE49-F238E27FC236}">
                <a16:creationId xmlns:a16="http://schemas.microsoft.com/office/drawing/2014/main" id="{19DC1D94-AC3B-F568-C0AF-AAEB953C1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r="9096"/>
          <a:stretch/>
        </p:blipFill>
        <p:spPr bwMode="auto">
          <a:xfrm>
            <a:off x="7575527" y="2151711"/>
            <a:ext cx="1545873" cy="182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achweb-NXB Tổng hợp TP.HCM">
            <a:extLst>
              <a:ext uri="{FF2B5EF4-FFF2-40B4-BE49-F238E27FC236}">
                <a16:creationId xmlns:a16="http://schemas.microsoft.com/office/drawing/2014/main" id="{6E21C079-C3A3-CDEE-E1D8-FB36D752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397">
            <a:off x="8526124" y="3769583"/>
            <a:ext cx="1421790" cy="207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430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50BB67-2E53-80E3-47A4-AB09B7BC9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BCE1184-AF69-2D68-9763-50419442E686}"/>
              </a:ext>
            </a:extLst>
          </p:cNvPr>
          <p:cNvSpPr/>
          <p:nvPr/>
        </p:nvSpPr>
        <p:spPr>
          <a:xfrm>
            <a:off x="836579" y="524839"/>
            <a:ext cx="8156948" cy="3872063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8156948"/>
                      <a:gd name="connsiteY0" fmla="*/ 645357 h 3872063"/>
                      <a:gd name="connsiteX1" fmla="*/ 645357 w 8156948"/>
                      <a:gd name="connsiteY1" fmla="*/ 0 h 3872063"/>
                      <a:gd name="connsiteX2" fmla="*/ 7511591 w 8156948"/>
                      <a:gd name="connsiteY2" fmla="*/ 0 h 3872063"/>
                      <a:gd name="connsiteX3" fmla="*/ 8156948 w 8156948"/>
                      <a:gd name="connsiteY3" fmla="*/ 645357 h 3872063"/>
                      <a:gd name="connsiteX4" fmla="*/ 8156948 w 8156948"/>
                      <a:gd name="connsiteY4" fmla="*/ 3226706 h 3872063"/>
                      <a:gd name="connsiteX5" fmla="*/ 7511591 w 8156948"/>
                      <a:gd name="connsiteY5" fmla="*/ 3872063 h 3872063"/>
                      <a:gd name="connsiteX6" fmla="*/ 645357 w 8156948"/>
                      <a:gd name="connsiteY6" fmla="*/ 3872063 h 3872063"/>
                      <a:gd name="connsiteX7" fmla="*/ 0 w 8156948"/>
                      <a:gd name="connsiteY7" fmla="*/ 3226706 h 3872063"/>
                      <a:gd name="connsiteX8" fmla="*/ 0 w 8156948"/>
                      <a:gd name="connsiteY8" fmla="*/ 645357 h 3872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56948" h="3872063" fill="none" extrusionOk="0">
                        <a:moveTo>
                          <a:pt x="0" y="645357"/>
                        </a:moveTo>
                        <a:cubicBezTo>
                          <a:pt x="-39909" y="291418"/>
                          <a:pt x="286284" y="15060"/>
                          <a:pt x="645357" y="0"/>
                        </a:cubicBezTo>
                        <a:cubicBezTo>
                          <a:pt x="2493180" y="77600"/>
                          <a:pt x="5000700" y="-27269"/>
                          <a:pt x="7511591" y="0"/>
                        </a:cubicBezTo>
                        <a:cubicBezTo>
                          <a:pt x="7887572" y="-25803"/>
                          <a:pt x="8212442" y="305273"/>
                          <a:pt x="8156948" y="645357"/>
                        </a:cubicBezTo>
                        <a:cubicBezTo>
                          <a:pt x="8265948" y="1606238"/>
                          <a:pt x="8078739" y="2046906"/>
                          <a:pt x="8156948" y="3226706"/>
                        </a:cubicBezTo>
                        <a:cubicBezTo>
                          <a:pt x="8134830" y="3574475"/>
                          <a:pt x="7817508" y="3894336"/>
                          <a:pt x="7511591" y="3872063"/>
                        </a:cubicBezTo>
                        <a:cubicBezTo>
                          <a:pt x="6022283" y="3921240"/>
                          <a:pt x="3033718" y="3749361"/>
                          <a:pt x="645357" y="3872063"/>
                        </a:cubicBezTo>
                        <a:cubicBezTo>
                          <a:pt x="281837" y="3926587"/>
                          <a:pt x="-13517" y="3594765"/>
                          <a:pt x="0" y="3226706"/>
                        </a:cubicBezTo>
                        <a:cubicBezTo>
                          <a:pt x="47022" y="2754707"/>
                          <a:pt x="104569" y="1685919"/>
                          <a:pt x="0" y="645357"/>
                        </a:cubicBezTo>
                        <a:close/>
                      </a:path>
                      <a:path w="8156948" h="3872063" stroke="0" extrusionOk="0">
                        <a:moveTo>
                          <a:pt x="0" y="645357"/>
                        </a:moveTo>
                        <a:cubicBezTo>
                          <a:pt x="14672" y="287259"/>
                          <a:pt x="318262" y="-1957"/>
                          <a:pt x="645357" y="0"/>
                        </a:cubicBezTo>
                        <a:cubicBezTo>
                          <a:pt x="1734078" y="-129276"/>
                          <a:pt x="6736740" y="-77778"/>
                          <a:pt x="7511591" y="0"/>
                        </a:cubicBezTo>
                        <a:cubicBezTo>
                          <a:pt x="7859658" y="-26632"/>
                          <a:pt x="8150390" y="326750"/>
                          <a:pt x="8156948" y="645357"/>
                        </a:cubicBezTo>
                        <a:cubicBezTo>
                          <a:pt x="8238547" y="1606233"/>
                          <a:pt x="8311248" y="2112288"/>
                          <a:pt x="8156948" y="3226706"/>
                        </a:cubicBezTo>
                        <a:cubicBezTo>
                          <a:pt x="8162044" y="3593874"/>
                          <a:pt x="7810599" y="3891575"/>
                          <a:pt x="7511591" y="3872063"/>
                        </a:cubicBezTo>
                        <a:cubicBezTo>
                          <a:pt x="6148995" y="3916283"/>
                          <a:pt x="2390943" y="3842681"/>
                          <a:pt x="645357" y="3872063"/>
                        </a:cubicBezTo>
                        <a:cubicBezTo>
                          <a:pt x="274541" y="3816756"/>
                          <a:pt x="-36746" y="3574634"/>
                          <a:pt x="0" y="3226706"/>
                        </a:cubicBezTo>
                        <a:cubicBezTo>
                          <a:pt x="-159954" y="2110613"/>
                          <a:pt x="22140" y="1870317"/>
                          <a:pt x="0" y="6453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B132628-6EF7-D9DB-8BC9-8E1F0BBD7403}"/>
              </a:ext>
            </a:extLst>
          </p:cNvPr>
          <p:cNvSpPr txBox="1"/>
          <p:nvPr/>
        </p:nvSpPr>
        <p:spPr>
          <a:xfrm>
            <a:off x="1191112" y="1793419"/>
            <a:ext cx="73290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9EE0F4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Tìm hiểu thực trạng vệ sinh trường lớp</a:t>
            </a:r>
            <a:endParaRPr lang="en-US" sz="6600" dirty="0">
              <a:solidFill>
                <a:srgbClr val="9EE0F4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FB3422-BC80-6BBD-C8F4-87303C9C6FF5}"/>
              </a:ext>
            </a:extLst>
          </p:cNvPr>
          <p:cNvSpPr txBox="1"/>
          <p:nvPr/>
        </p:nvSpPr>
        <p:spPr>
          <a:xfrm>
            <a:off x="1192636" y="544036"/>
            <a:ext cx="7342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Hoạt</a:t>
            </a:r>
            <a:r>
              <a:rPr lang="en-US" sz="7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 </a:t>
            </a:r>
            <a:r>
              <a:rPr lang="en-US" sz="7000" b="1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động</a:t>
            </a:r>
            <a:r>
              <a:rPr lang="en-US" sz="7000" b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 6:</a:t>
            </a:r>
            <a:endParaRPr lang="en-US" sz="70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Edwardian" panose="02040603050506020204" pitchFamily="18" charset="0"/>
            </a:endParaRPr>
          </a:p>
          <a:p>
            <a:endParaRPr lang="en-US" sz="7000" dirty="0">
              <a:solidFill>
                <a:srgbClr val="B7AF98"/>
              </a:solidFill>
            </a:endParaRPr>
          </a:p>
        </p:txBody>
      </p:sp>
      <p:pic>
        <p:nvPicPr>
          <p:cNvPr id="13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552113-FA8F-FB46-9BD4-C6B441A56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0E15EBBE-4792-05CA-1C86-3C58CD20B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0" y="-1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70BB8-90B6-8794-7FBC-53339CD2F72F}"/>
              </a:ext>
            </a:extLst>
          </p:cNvPr>
          <p:cNvSpPr/>
          <p:nvPr/>
        </p:nvSpPr>
        <p:spPr>
          <a:xfrm>
            <a:off x="271769" y="418518"/>
            <a:ext cx="11645413" cy="60209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27014-E4D7-1BBE-4680-1F4B7C7207D9}"/>
              </a:ext>
            </a:extLst>
          </p:cNvPr>
          <p:cNvSpPr txBox="1"/>
          <p:nvPr/>
        </p:nvSpPr>
        <p:spPr>
          <a:xfrm>
            <a:off x="941450" y="389174"/>
            <a:ext cx="1030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SVN-Apple" panose="02040603050506020204" pitchFamily="18" charset="0"/>
              </a:rPr>
              <a:t>1. Khảo sát thực trạng vệ sinh trường, lớp</a:t>
            </a:r>
            <a:endParaRPr lang="en-US" sz="5400" b="1" dirty="0">
              <a:solidFill>
                <a:srgbClr val="FF0000"/>
              </a:solidFill>
              <a:latin typeface="SVN-Apple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ADB6CA-D3AB-F001-9188-E7AF2670721C}"/>
              </a:ext>
            </a:extLst>
          </p:cNvPr>
          <p:cNvGrpSpPr/>
          <p:nvPr/>
        </p:nvGrpSpPr>
        <p:grpSpPr>
          <a:xfrm>
            <a:off x="388387" y="1701678"/>
            <a:ext cx="4861482" cy="3862413"/>
            <a:chOff x="314576" y="1713233"/>
            <a:chExt cx="4861482" cy="3862413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C7A735D5-EF8C-F2D3-2685-AAA5A6480844}"/>
                </a:ext>
              </a:extLst>
            </p:cNvPr>
            <p:cNvSpPr/>
            <p:nvPr/>
          </p:nvSpPr>
          <p:spPr>
            <a:xfrm>
              <a:off x="314576" y="1713233"/>
              <a:ext cx="4861482" cy="386241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13975B-7993-559A-E915-9D5BAFF18EE0}"/>
                </a:ext>
              </a:extLst>
            </p:cNvPr>
            <p:cNvSpPr/>
            <p:nvPr/>
          </p:nvSpPr>
          <p:spPr>
            <a:xfrm>
              <a:off x="592020" y="1905503"/>
              <a:ext cx="4584038" cy="34778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Gợi ý:</a:t>
              </a:r>
            </a:p>
            <a:p>
              <a:pPr algn="just"/>
              <a:r>
                <a:rPr lang="vi-VN" sz="2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Soạn phiếu khảo sát (dựa vào nội dung gợi ý trong SGK);</a:t>
              </a:r>
            </a:p>
            <a:p>
              <a:pPr algn="just"/>
              <a:r>
                <a:rPr lang="vi-VN" sz="2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Chụp ảnh hiện trạng vệ sinh trường lớp (nếu có thể);</a:t>
              </a:r>
            </a:p>
            <a:p>
              <a:pPr algn="just"/>
              <a:r>
                <a:rPr lang="vi-VN" sz="2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Quan sát và mô tả hiện trạng; </a:t>
              </a:r>
            </a:p>
            <a:p>
              <a:pPr algn="just"/>
              <a:r>
                <a:rPr lang="vi-VN" sz="24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Phỏng vấn những thành viên trong nhà trường: GV, HS, các bác phụ huynh,…;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39450C-42A2-4F9F-D6E1-82A16185BA73}"/>
              </a:ext>
            </a:extLst>
          </p:cNvPr>
          <p:cNvSpPr txBox="1"/>
          <p:nvPr/>
        </p:nvSpPr>
        <p:spPr>
          <a:xfrm>
            <a:off x="5403345" y="1432188"/>
            <a:ext cx="6400268" cy="45970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KHẢO </a:t>
            </a:r>
            <a:r>
              <a:rPr lang="vi-VN" sz="2800" b="1" i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 THỰC TRẠNG VỆ SINH TRƯỜNG, LỚP</a:t>
            </a:r>
            <a:endParaRPr lang="vi-VN" sz="2800" b="0" i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Số lượng thùng rác của trường.</a:t>
            </a:r>
          </a:p>
          <a:p>
            <a:pPr algn="just"/>
            <a:r>
              <a:rPr lang="vi-VN" sz="2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Nhận xét về vị trí đặt thùng rác.</a:t>
            </a:r>
          </a:p>
          <a:p>
            <a:pPr algn="just"/>
            <a:r>
              <a:rPr lang="vi-VN" sz="2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Ý thức giữ gìn vệ sinh chung của học sinh trong trường.</a:t>
            </a:r>
          </a:p>
          <a:p>
            <a:pPr algn="just"/>
            <a:r>
              <a:rPr lang="vi-VN" sz="2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Lịch trực vệ sinh của học sinh trong</a:t>
            </a:r>
            <a:r>
              <a:rPr lang="en-US" sz="2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2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trường.</a:t>
            </a:r>
          </a:p>
          <a:p>
            <a:pPr algn="just"/>
            <a:r>
              <a:rPr lang="vi-VN" sz="2600" b="0" i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Những vấn đề cần điều chỉnh để khung cảnh trường, lớp sạch đẹp hơn.</a:t>
            </a:r>
          </a:p>
        </p:txBody>
      </p:sp>
    </p:spTree>
    <p:extLst>
      <p:ext uri="{BB962C8B-B14F-4D97-AF65-F5344CB8AC3E}">
        <p14:creationId xmlns:p14="http://schemas.microsoft.com/office/powerpoint/2010/main" val="330017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B700-50B7-F28D-C340-659E028AF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78E38-AF08-7BAF-9FF8-D6375930E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80A0DA64-9BE4-9A8D-97CE-802EF1BEC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-1524" y="-2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270AC1-9E2B-B97A-65BC-2A7C2A8F5D1B}"/>
              </a:ext>
            </a:extLst>
          </p:cNvPr>
          <p:cNvSpPr/>
          <p:nvPr/>
        </p:nvSpPr>
        <p:spPr>
          <a:xfrm>
            <a:off x="271769" y="418518"/>
            <a:ext cx="11645413" cy="60209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10CA2-26CB-E8F1-94C2-7FF984DDBABF}"/>
              </a:ext>
            </a:extLst>
          </p:cNvPr>
          <p:cNvSpPr txBox="1"/>
          <p:nvPr/>
        </p:nvSpPr>
        <p:spPr>
          <a:xfrm>
            <a:off x="506637" y="1028341"/>
            <a:ext cx="1141054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SVN-Apple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Phân tích các bước thực hiện:</a:t>
            </a:r>
          </a:p>
          <a:p>
            <a:pPr algn="just"/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+Bước 1: Chú ý quan sát khu vực trường, lớp: sân chơi, cầu thang, hành lang, các khu vực công cộng, các lớp học, các phòng chức năng, nhà vệ sinh,…</a:t>
            </a:r>
          </a:p>
          <a:p>
            <a:pPr algn="just"/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+Bước 2: Chụp ảnh/ghi chép hiện trạng vệ sinh trường, lớp;</a:t>
            </a:r>
          </a:p>
          <a:p>
            <a:pPr algn="just"/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Bước 3: Điền vào phiếu khảo sát khi quan sát và phỏng vấn. Đánh giá mức độ vệ sinh: sạch sẽ/chưa sạch sẽ;</a:t>
            </a:r>
          </a:p>
          <a:p>
            <a:pPr algn="just"/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+Bước 4: Tổng hợp các tư liệu thu gom được thành báo cáo.</a:t>
            </a:r>
          </a:p>
        </p:txBody>
      </p:sp>
    </p:spTree>
    <p:extLst>
      <p:ext uri="{BB962C8B-B14F-4D97-AF65-F5344CB8AC3E}">
        <p14:creationId xmlns:p14="http://schemas.microsoft.com/office/powerpoint/2010/main" val="125671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C6EB-325D-3DED-8586-681F0AB0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DD407-59F0-10A9-057E-926DDA5D2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37D5A5F6-F4F1-70A4-98BB-F7B61B29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-1524" y="-2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9CE651-C9C3-F678-8E01-D45648875C39}"/>
              </a:ext>
            </a:extLst>
          </p:cNvPr>
          <p:cNvSpPr/>
          <p:nvPr/>
        </p:nvSpPr>
        <p:spPr>
          <a:xfrm>
            <a:off x="271769" y="418518"/>
            <a:ext cx="11645413" cy="60209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953E2-B09D-4F2C-562E-4FAEBB6E1FF4}"/>
              </a:ext>
            </a:extLst>
          </p:cNvPr>
          <p:cNvSpPr txBox="1"/>
          <p:nvPr/>
        </p:nvSpPr>
        <p:spPr>
          <a:xfrm>
            <a:off x="506637" y="1166840"/>
            <a:ext cx="1141054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SVN-Apple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Tổ chức báo cáo:</a:t>
            </a:r>
          </a:p>
          <a:p>
            <a:r>
              <a:rPr lang="en-US" sz="3600"/>
              <a:t>B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áo cáo kết quả tìm hiểu thực trạng vệ sinh trường, lớp và đề xuất giải pháp để trường, lớp sạch đẹp hơn.</a:t>
            </a:r>
            <a:r>
              <a:rPr lang="vi-VN" sz="3600"/>
              <a:t> </a:t>
            </a:r>
            <a:endParaRPr lang="en-US" sz="3600"/>
          </a:p>
          <a:p>
            <a:r>
              <a:rPr lang="en-US" sz="5400">
                <a:solidFill>
                  <a:srgbClr val="FF0000"/>
                </a:solidFill>
                <a:latin typeface="SVN-Apple" panose="02040603050506020204" pitchFamily="18" charset="0"/>
              </a:rPr>
              <a:t>Tổ chức trao đổi:</a:t>
            </a:r>
            <a:endParaRPr lang="vi-VN" sz="5400">
              <a:solidFill>
                <a:srgbClr val="FF0000"/>
              </a:solidFill>
            </a:endParaRPr>
          </a:p>
          <a:p>
            <a:pPr algn="just"/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rao đổi trong nhóm để kiểm tra lại báo cáo. Trong báo cáo bao gồm hai phần: hiện trạng vệ sinh trường, lớp và đề xuất giải pháp để trường, lớp sạch đẹp hơn.</a:t>
            </a:r>
          </a:p>
        </p:txBody>
      </p:sp>
    </p:spTree>
    <p:extLst>
      <p:ext uri="{BB962C8B-B14F-4D97-AF65-F5344CB8AC3E}">
        <p14:creationId xmlns:p14="http://schemas.microsoft.com/office/powerpoint/2010/main" val="2963992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prstGeom prst="roundRect">
          <a:avLst/>
        </a:prstGeom>
        <a:solidFill>
          <a:srgbClr val="F0F0F0"/>
        </a:solidFill>
        <a:ln w="76200">
          <a:solidFill>
            <a:srgbClr val="F5B8F6"/>
          </a:solidFill>
          <a:prstDash val="dash"/>
          <a:extLst>
            <a:ext uri="{C807C97D-BFC1-408E-A445-0C87EB9F89A2}">
              <ask:lineSketchStyleProps xmlns:ask="http://schemas.microsoft.com/office/drawing/2018/sketchyshapes" xmlns="" sd="2925326911">
                <ask:type>
                  <ask:lineSketchCurved/>
                </ask:type>
              </ask:lineSketchStyleProps>
            </a:ext>
          </a:extLst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884</Words>
  <Application>Microsoft Office PowerPoint</Application>
  <PresentationFormat>Widescreen</PresentationFormat>
  <Paragraphs>80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微软雅黑</vt:lpstr>
      <vt:lpstr>#9Slide05 Phobia</vt:lpstr>
      <vt:lpstr>#9Slide07 SVNBeachwood Sans</vt:lpstr>
      <vt:lpstr>Arial</vt:lpstr>
      <vt:lpstr>Calibri</vt:lpstr>
      <vt:lpstr>Calibri Light</vt:lpstr>
      <vt:lpstr>iCiel Pony</vt:lpstr>
      <vt:lpstr>LNTH-LuoLuoNotangYuanTi 1</vt:lpstr>
      <vt:lpstr>SVN-Apple</vt:lpstr>
      <vt:lpstr>SVN-ARCO Typography</vt:lpstr>
      <vt:lpstr>SVN-Hole Hearted</vt:lpstr>
      <vt:lpstr>Times New Roman</vt:lpstr>
      <vt:lpstr>UTM Cookies</vt:lpstr>
      <vt:lpstr>UTM Duepuntozero</vt:lpstr>
      <vt:lpstr>UTM Edwardian</vt:lpstr>
      <vt:lpstr>UTM French Vanilla</vt:lpstr>
      <vt:lpstr>UTM Showcard</vt:lpstr>
      <vt:lpstr>UVN Banh Mi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BUI NGOC HONG HANH</dc:creator>
  <cp:lastModifiedBy>Admin</cp:lastModifiedBy>
  <cp:revision>19</cp:revision>
  <dcterms:created xsi:type="dcterms:W3CDTF">2022-08-08T04:40:27Z</dcterms:created>
  <dcterms:modified xsi:type="dcterms:W3CDTF">2024-04-16T04:43:40Z</dcterms:modified>
</cp:coreProperties>
</file>